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grandir Tight Bold" pitchFamily="2" charset="77"/>
      <p:regular r:id="rId11"/>
      <p:bold r:id="rId12"/>
    </p:embeddedFont>
    <p:embeddedFont>
      <p:font typeface="Agrandir Tight Ultra-Bold" pitchFamily="2" charset="77"/>
      <p:regular r:id="rId13"/>
      <p:bold r:id="rId14"/>
    </p:embeddedFont>
    <p:embeddedFont>
      <p:font typeface="Arimo Bold" panose="020B0704020202020204" pitchFamily="34" charset="0"/>
      <p:regular r:id="rId15"/>
      <p:bold r:id="rId16"/>
    </p:embeddedFont>
    <p:embeddedFont>
      <p:font typeface="Calibri" panose="020F0502020204030204" pitchFamily="34" charset="0"/>
      <p:regular r:id="rId17"/>
      <p:bold r:id="rId18"/>
      <p:italic r:id="rId19"/>
      <p:boldItalic r:id="rId20"/>
    </p:embeddedFont>
    <p:embeddedFont>
      <p:font typeface="Canva Sans Bold" panose="020B0803030501040103" pitchFamily="34" charset="0"/>
      <p:regular r:id="rId21"/>
      <p:bold r:id="rId22"/>
    </p:embeddedFont>
    <p:embeddedFont>
      <p:font typeface="Cocomat Pro Bold" pitchFamily="2" charset="0"/>
      <p:regular r:id="rId23"/>
      <p:bold r:id="rId24"/>
    </p:embeddedFont>
    <p:embeddedFont>
      <p:font typeface="Cocomat Pro Heavy" pitchFamily="2" charset="0"/>
      <p:regular r:id="rId25"/>
      <p:bold r:id="rId26"/>
    </p:embeddedFont>
    <p:embeddedFont>
      <p:font typeface="Montserrat Bold" pitchFamily="2" charset="77"/>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590" autoAdjust="0"/>
  </p:normalViewPr>
  <p:slideViewPr>
    <p:cSldViewPr>
      <p:cViewPr varScale="1">
        <p:scale>
          <a:sx n="70" d="100"/>
          <a:sy n="70" d="100"/>
        </p:scale>
        <p:origin x="-1224" y="-7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B5B361-5DCB-8741-A80E-773E871AB08F}" type="datetimeFigureOut">
              <a:rPr lang="en-SA" smtClean="0"/>
              <a:t>13/09/2023 R</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97797-DA34-D74A-B367-F6AEC42D300F}" type="slidenum">
              <a:rPr lang="en-SA" smtClean="0"/>
              <a:t>‹#›</a:t>
            </a:fld>
            <a:endParaRPr lang="en-SA"/>
          </a:p>
        </p:txBody>
      </p:sp>
    </p:spTree>
    <p:extLst>
      <p:ext uri="{BB962C8B-B14F-4D97-AF65-F5344CB8AC3E}">
        <p14:creationId xmlns:p14="http://schemas.microsoft.com/office/powerpoint/2010/main" val="87275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26997797-DA34-D74A-B367-F6AEC42D300F}" type="slidenum">
              <a:rPr lang="en-SA" smtClean="0"/>
              <a:t>4</a:t>
            </a:fld>
            <a:endParaRPr lang="en-SA"/>
          </a:p>
        </p:txBody>
      </p:sp>
    </p:spTree>
    <p:extLst>
      <p:ext uri="{BB962C8B-B14F-4D97-AF65-F5344CB8AC3E}">
        <p14:creationId xmlns:p14="http://schemas.microsoft.com/office/powerpoint/2010/main" val="4196133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svg"/><Relationship Id="rId7" Type="http://schemas.openxmlformats.org/officeDocument/2006/relationships/image" Target="../media/image3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13.svg"/><Relationship Id="rId10" Type="http://schemas.openxmlformats.org/officeDocument/2006/relationships/image" Target="../media/image34.png"/><Relationship Id="rId4" Type="http://schemas.openxmlformats.org/officeDocument/2006/relationships/image" Target="../media/image12.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11.svg"/><Relationship Id="rId7" Type="http://schemas.openxmlformats.org/officeDocument/2006/relationships/image" Target="../media/image31.svg"/><Relationship Id="rId12" Type="http://schemas.openxmlformats.org/officeDocument/2006/relationships/image" Target="../media/image40.png"/><Relationship Id="rId2" Type="http://schemas.openxmlformats.org/officeDocument/2006/relationships/image" Target="../media/image10.pn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9.png"/><Relationship Id="rId5" Type="http://schemas.openxmlformats.org/officeDocument/2006/relationships/image" Target="../media/image13.sv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37.png"/><Relationship Id="rId1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752012" y="7888107"/>
            <a:ext cx="9727319" cy="3106962"/>
          </a:xfrm>
          <a:custGeom>
            <a:avLst/>
            <a:gdLst/>
            <a:ahLst/>
            <a:cxnLst/>
            <a:rect l="l" t="t" r="r" b="b"/>
            <a:pathLst>
              <a:path w="9727319" h="3106962">
                <a:moveTo>
                  <a:pt x="0" y="0"/>
                </a:moveTo>
                <a:lnTo>
                  <a:pt x="9727319" y="0"/>
                </a:lnTo>
                <a:lnTo>
                  <a:pt x="9727319" y="3106961"/>
                </a:lnTo>
                <a:lnTo>
                  <a:pt x="0" y="31069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104088" y="508636"/>
            <a:ext cx="9269728" cy="926972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AF8"/>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491085" y="3510382"/>
            <a:ext cx="3796915" cy="3796915"/>
          </a:xfrm>
          <a:custGeom>
            <a:avLst/>
            <a:gdLst/>
            <a:ahLst/>
            <a:cxnLst/>
            <a:rect l="l" t="t" r="r" b="b"/>
            <a:pathLst>
              <a:path w="3796915" h="3796915">
                <a:moveTo>
                  <a:pt x="0" y="0"/>
                </a:moveTo>
                <a:lnTo>
                  <a:pt x="3796915" y="0"/>
                </a:lnTo>
                <a:lnTo>
                  <a:pt x="3796915" y="3796915"/>
                </a:lnTo>
                <a:lnTo>
                  <a:pt x="0" y="3796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559379" y="3946308"/>
            <a:ext cx="9919953" cy="3038040"/>
          </a:xfrm>
          <a:prstGeom prst="rect">
            <a:avLst/>
          </a:prstGeom>
        </p:spPr>
        <p:txBody>
          <a:bodyPr lIns="0" tIns="0" rIns="0" bIns="0" rtlCol="0" anchor="t">
            <a:spAutoFit/>
          </a:bodyPr>
          <a:lstStyle/>
          <a:p>
            <a:pPr>
              <a:lnSpc>
                <a:spcPts val="10770"/>
              </a:lnSpc>
            </a:pPr>
            <a:r>
              <a:rPr lang="en-US" sz="9791">
                <a:solidFill>
                  <a:srgbClr val="FFFFFF"/>
                </a:solidFill>
                <a:latin typeface="Agrandir Tight Ultra-Bold"/>
              </a:rPr>
              <a:t>DENTAJOT</a:t>
            </a:r>
          </a:p>
          <a:p>
            <a:pPr>
              <a:lnSpc>
                <a:spcPts val="10770"/>
              </a:lnSpc>
            </a:pPr>
            <a:endParaRPr lang="en-US" sz="9791">
              <a:solidFill>
                <a:srgbClr val="FFFFFF"/>
              </a:solidFill>
              <a:latin typeface="Agrandir Tight Ultra-Bold"/>
            </a:endParaRPr>
          </a:p>
        </p:txBody>
      </p:sp>
      <p:sp>
        <p:nvSpPr>
          <p:cNvPr id="8" name="Freeform 8"/>
          <p:cNvSpPr/>
          <p:nvPr/>
        </p:nvSpPr>
        <p:spPr>
          <a:xfrm>
            <a:off x="-824593" y="367132"/>
            <a:ext cx="4114800" cy="920219"/>
          </a:xfrm>
          <a:custGeom>
            <a:avLst/>
            <a:gdLst/>
            <a:ahLst/>
            <a:cxnLst/>
            <a:rect l="l" t="t" r="r" b="b"/>
            <a:pathLst>
              <a:path w="4114800" h="920219">
                <a:moveTo>
                  <a:pt x="0" y="0"/>
                </a:moveTo>
                <a:lnTo>
                  <a:pt x="4114800" y="0"/>
                </a:lnTo>
                <a:lnTo>
                  <a:pt x="4114800" y="920219"/>
                </a:lnTo>
                <a:lnTo>
                  <a:pt x="0" y="9202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flipH="1">
            <a:off x="510268" y="8317582"/>
            <a:ext cx="1625631" cy="2436231"/>
          </a:xfrm>
          <a:custGeom>
            <a:avLst/>
            <a:gdLst/>
            <a:ahLst/>
            <a:cxnLst/>
            <a:rect l="l" t="t" r="r" b="b"/>
            <a:pathLst>
              <a:path w="1625631" h="2436231">
                <a:moveTo>
                  <a:pt x="1625631" y="0"/>
                </a:moveTo>
                <a:lnTo>
                  <a:pt x="0" y="0"/>
                </a:lnTo>
                <a:lnTo>
                  <a:pt x="0" y="2436231"/>
                </a:lnTo>
                <a:lnTo>
                  <a:pt x="1625631" y="2436231"/>
                </a:lnTo>
                <a:lnTo>
                  <a:pt x="162563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6002000" y="-189416"/>
            <a:ext cx="1625631" cy="2436231"/>
          </a:xfrm>
          <a:custGeom>
            <a:avLst/>
            <a:gdLst/>
            <a:ahLst/>
            <a:cxnLst/>
            <a:rect l="l" t="t" r="r" b="b"/>
            <a:pathLst>
              <a:path w="1625631" h="2436231">
                <a:moveTo>
                  <a:pt x="1625631" y="2436232"/>
                </a:moveTo>
                <a:lnTo>
                  <a:pt x="0" y="2436232"/>
                </a:lnTo>
                <a:lnTo>
                  <a:pt x="0" y="0"/>
                </a:lnTo>
                <a:lnTo>
                  <a:pt x="1625631" y="0"/>
                </a:lnTo>
                <a:lnTo>
                  <a:pt x="1625631" y="2436232"/>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5930696" y="4298965"/>
            <a:ext cx="2273285" cy="227328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AF8"/>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318406" y="4298965"/>
            <a:ext cx="2273285" cy="227328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AF8"/>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706116" y="4298965"/>
            <a:ext cx="2273285" cy="227328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AF8"/>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542987" y="4298965"/>
            <a:ext cx="2273285" cy="227328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AF8"/>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2714765" y="4470744"/>
            <a:ext cx="1929728" cy="1929728"/>
          </a:xfrm>
          <a:custGeom>
            <a:avLst/>
            <a:gdLst/>
            <a:ahLst/>
            <a:cxnLst/>
            <a:rect l="l" t="t" r="r" b="b"/>
            <a:pathLst>
              <a:path w="1929728" h="1929728">
                <a:moveTo>
                  <a:pt x="0" y="0"/>
                </a:moveTo>
                <a:lnTo>
                  <a:pt x="1929728" y="0"/>
                </a:lnTo>
                <a:lnTo>
                  <a:pt x="1929728" y="1929727"/>
                </a:lnTo>
                <a:lnTo>
                  <a:pt x="0" y="1929727"/>
                </a:lnTo>
                <a:lnTo>
                  <a:pt x="0" y="0"/>
                </a:lnTo>
                <a:close/>
              </a:path>
            </a:pathLst>
          </a:custGeom>
          <a:blipFill>
            <a:blip r:embed="rId4"/>
            <a:stretch>
              <a:fillRect/>
            </a:stretch>
          </a:blipFill>
        </p:spPr>
      </p:sp>
      <p:sp>
        <p:nvSpPr>
          <p:cNvPr id="17" name="Freeform 17"/>
          <p:cNvSpPr/>
          <p:nvPr/>
        </p:nvSpPr>
        <p:spPr>
          <a:xfrm>
            <a:off x="6102475" y="4470744"/>
            <a:ext cx="1929728" cy="1929728"/>
          </a:xfrm>
          <a:custGeom>
            <a:avLst/>
            <a:gdLst/>
            <a:ahLst/>
            <a:cxnLst/>
            <a:rect l="l" t="t" r="r" b="b"/>
            <a:pathLst>
              <a:path w="1929728" h="1929728">
                <a:moveTo>
                  <a:pt x="0" y="0"/>
                </a:moveTo>
                <a:lnTo>
                  <a:pt x="1929727" y="0"/>
                </a:lnTo>
                <a:lnTo>
                  <a:pt x="1929727" y="1929727"/>
                </a:lnTo>
                <a:lnTo>
                  <a:pt x="0" y="1929727"/>
                </a:lnTo>
                <a:lnTo>
                  <a:pt x="0" y="0"/>
                </a:lnTo>
                <a:close/>
              </a:path>
            </a:pathLst>
          </a:custGeom>
          <a:blipFill>
            <a:blip r:embed="rId4"/>
            <a:stretch>
              <a:fillRect/>
            </a:stretch>
          </a:blipFill>
        </p:spPr>
      </p:sp>
      <p:sp>
        <p:nvSpPr>
          <p:cNvPr id="18" name="Freeform 18"/>
          <p:cNvSpPr/>
          <p:nvPr/>
        </p:nvSpPr>
        <p:spPr>
          <a:xfrm>
            <a:off x="9489856" y="4470744"/>
            <a:ext cx="1929728" cy="1929728"/>
          </a:xfrm>
          <a:custGeom>
            <a:avLst/>
            <a:gdLst/>
            <a:ahLst/>
            <a:cxnLst/>
            <a:rect l="l" t="t" r="r" b="b"/>
            <a:pathLst>
              <a:path w="1929728" h="1929728">
                <a:moveTo>
                  <a:pt x="0" y="0"/>
                </a:moveTo>
                <a:lnTo>
                  <a:pt x="1929728" y="0"/>
                </a:lnTo>
                <a:lnTo>
                  <a:pt x="1929728" y="1929727"/>
                </a:lnTo>
                <a:lnTo>
                  <a:pt x="0" y="1929727"/>
                </a:lnTo>
                <a:lnTo>
                  <a:pt x="0" y="0"/>
                </a:lnTo>
                <a:close/>
              </a:path>
            </a:pathLst>
          </a:custGeom>
          <a:blipFill>
            <a:blip r:embed="rId4"/>
            <a:stretch>
              <a:fillRect/>
            </a:stretch>
          </a:blipFill>
        </p:spPr>
      </p:sp>
      <p:sp>
        <p:nvSpPr>
          <p:cNvPr id="19" name="Freeform 19"/>
          <p:cNvSpPr/>
          <p:nvPr/>
        </p:nvSpPr>
        <p:spPr>
          <a:xfrm>
            <a:off x="12877566" y="4470744"/>
            <a:ext cx="1929728" cy="1929728"/>
          </a:xfrm>
          <a:custGeom>
            <a:avLst/>
            <a:gdLst/>
            <a:ahLst/>
            <a:cxnLst/>
            <a:rect l="l" t="t" r="r" b="b"/>
            <a:pathLst>
              <a:path w="1929728" h="1929728">
                <a:moveTo>
                  <a:pt x="0" y="0"/>
                </a:moveTo>
                <a:lnTo>
                  <a:pt x="1929727" y="0"/>
                </a:lnTo>
                <a:lnTo>
                  <a:pt x="1929727" y="1929727"/>
                </a:lnTo>
                <a:lnTo>
                  <a:pt x="0" y="1929727"/>
                </a:lnTo>
                <a:lnTo>
                  <a:pt x="0" y="0"/>
                </a:lnTo>
                <a:close/>
              </a:path>
            </a:pathLst>
          </a:custGeom>
          <a:blipFill>
            <a:blip r:embed="rId4"/>
            <a:stretch>
              <a:fillRect/>
            </a:stretch>
          </a:blipFill>
        </p:spPr>
      </p:sp>
      <p:sp>
        <p:nvSpPr>
          <p:cNvPr id="20" name="TextBox 20"/>
          <p:cNvSpPr txBox="1"/>
          <p:nvPr/>
        </p:nvSpPr>
        <p:spPr>
          <a:xfrm>
            <a:off x="2322870" y="6984864"/>
            <a:ext cx="2675930" cy="816610"/>
          </a:xfrm>
          <a:prstGeom prst="rect">
            <a:avLst/>
          </a:prstGeom>
        </p:spPr>
        <p:txBody>
          <a:bodyPr lIns="0" tIns="0" rIns="0" bIns="0" rtlCol="0" anchor="t">
            <a:spAutoFit/>
          </a:bodyPr>
          <a:lstStyle/>
          <a:p>
            <a:pPr algn="ctr">
              <a:lnSpc>
                <a:spcPts val="3359"/>
              </a:lnSpc>
            </a:pPr>
            <a:r>
              <a:rPr lang="en-US" sz="2399">
                <a:solidFill>
                  <a:srgbClr val="00214D"/>
                </a:solidFill>
                <a:latin typeface="Arimo Bold"/>
              </a:rPr>
              <a:t>Abdullah Aljuraysi</a:t>
            </a:r>
          </a:p>
          <a:p>
            <a:pPr algn="ctr">
              <a:lnSpc>
                <a:spcPts val="3219"/>
              </a:lnSpc>
              <a:spcBef>
                <a:spcPct val="0"/>
              </a:spcBef>
            </a:pPr>
            <a:r>
              <a:rPr lang="en-US" sz="2299">
                <a:solidFill>
                  <a:srgbClr val="00214D"/>
                </a:solidFill>
                <a:latin typeface="Arimo Bold"/>
              </a:rPr>
              <a:t>Leader</a:t>
            </a:r>
          </a:p>
        </p:txBody>
      </p:sp>
      <p:sp>
        <p:nvSpPr>
          <p:cNvPr id="21" name="TextBox 21"/>
          <p:cNvSpPr txBox="1"/>
          <p:nvPr/>
        </p:nvSpPr>
        <p:spPr>
          <a:xfrm>
            <a:off x="5930696" y="6984864"/>
            <a:ext cx="2185243" cy="415290"/>
          </a:xfrm>
          <a:prstGeom prst="rect">
            <a:avLst/>
          </a:prstGeom>
        </p:spPr>
        <p:txBody>
          <a:bodyPr lIns="0" tIns="0" rIns="0" bIns="0" rtlCol="0" anchor="t">
            <a:spAutoFit/>
          </a:bodyPr>
          <a:lstStyle/>
          <a:p>
            <a:pPr algn="ctr">
              <a:lnSpc>
                <a:spcPts val="3359"/>
              </a:lnSpc>
              <a:spcBef>
                <a:spcPct val="0"/>
              </a:spcBef>
            </a:pPr>
            <a:r>
              <a:rPr lang="en-US" sz="2399">
                <a:solidFill>
                  <a:srgbClr val="00214D"/>
                </a:solidFill>
                <a:latin typeface="Arimo Bold"/>
              </a:rPr>
              <a:t>Reef Alhesayni</a:t>
            </a:r>
          </a:p>
        </p:txBody>
      </p:sp>
      <p:sp>
        <p:nvSpPr>
          <p:cNvPr id="22" name="TextBox 22"/>
          <p:cNvSpPr txBox="1"/>
          <p:nvPr/>
        </p:nvSpPr>
        <p:spPr>
          <a:xfrm>
            <a:off x="9140556" y="6984864"/>
            <a:ext cx="2557611" cy="415290"/>
          </a:xfrm>
          <a:prstGeom prst="rect">
            <a:avLst/>
          </a:prstGeom>
        </p:spPr>
        <p:txBody>
          <a:bodyPr lIns="0" tIns="0" rIns="0" bIns="0" rtlCol="0" anchor="t">
            <a:spAutoFit/>
          </a:bodyPr>
          <a:lstStyle/>
          <a:p>
            <a:pPr algn="ctr">
              <a:lnSpc>
                <a:spcPts val="3359"/>
              </a:lnSpc>
              <a:spcBef>
                <a:spcPct val="0"/>
              </a:spcBef>
            </a:pPr>
            <a:r>
              <a:rPr lang="en-US" sz="2399">
                <a:solidFill>
                  <a:srgbClr val="00214D"/>
                </a:solidFill>
                <a:latin typeface="Arimo Bold"/>
              </a:rPr>
              <a:t>Hessah Almulhim</a:t>
            </a:r>
          </a:p>
        </p:txBody>
      </p:sp>
      <p:sp>
        <p:nvSpPr>
          <p:cNvPr id="23" name="TextBox 23"/>
          <p:cNvSpPr txBox="1"/>
          <p:nvPr/>
        </p:nvSpPr>
        <p:spPr>
          <a:xfrm>
            <a:off x="12877566" y="6984864"/>
            <a:ext cx="2235696" cy="415290"/>
          </a:xfrm>
          <a:prstGeom prst="rect">
            <a:avLst/>
          </a:prstGeom>
        </p:spPr>
        <p:txBody>
          <a:bodyPr lIns="0" tIns="0" rIns="0" bIns="0" rtlCol="0" anchor="t">
            <a:spAutoFit/>
          </a:bodyPr>
          <a:lstStyle/>
          <a:p>
            <a:pPr algn="ctr">
              <a:lnSpc>
                <a:spcPts val="3359"/>
              </a:lnSpc>
              <a:spcBef>
                <a:spcPct val="0"/>
              </a:spcBef>
            </a:pPr>
            <a:r>
              <a:rPr lang="en-US" sz="2399">
                <a:solidFill>
                  <a:srgbClr val="00214D"/>
                </a:solidFill>
                <a:latin typeface="Arimo Bold"/>
              </a:rPr>
              <a:t>Maha AlTamim </a:t>
            </a:r>
          </a:p>
        </p:txBody>
      </p:sp>
      <p:sp>
        <p:nvSpPr>
          <p:cNvPr id="24" name="TextBox 24"/>
          <p:cNvSpPr txBox="1"/>
          <p:nvPr/>
        </p:nvSpPr>
        <p:spPr>
          <a:xfrm>
            <a:off x="1254702" y="1744180"/>
            <a:ext cx="9919953" cy="1671682"/>
          </a:xfrm>
          <a:prstGeom prst="rect">
            <a:avLst/>
          </a:prstGeom>
        </p:spPr>
        <p:txBody>
          <a:bodyPr lIns="0" tIns="0" rIns="0" bIns="0" rtlCol="0" anchor="t">
            <a:spAutoFit/>
          </a:bodyPr>
          <a:lstStyle/>
          <a:p>
            <a:pPr>
              <a:lnSpc>
                <a:spcPts val="10770"/>
              </a:lnSpc>
            </a:pPr>
            <a:r>
              <a:rPr lang="en-US" sz="9791">
                <a:solidFill>
                  <a:srgbClr val="FFFFFF"/>
                </a:solidFill>
                <a:latin typeface="Agrandir Tight Bold"/>
              </a:rPr>
              <a:t>TEAM MEMBERS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rot="-3634062">
            <a:off x="21644529" y="-5615746"/>
            <a:ext cx="10793046" cy="15539726"/>
          </a:xfrm>
          <a:custGeom>
            <a:avLst/>
            <a:gdLst/>
            <a:ahLst/>
            <a:cxnLst/>
            <a:rect l="l" t="t" r="r" b="b"/>
            <a:pathLst>
              <a:path w="10793046" h="15539726">
                <a:moveTo>
                  <a:pt x="0" y="0"/>
                </a:moveTo>
                <a:lnTo>
                  <a:pt x="10793046" y="0"/>
                </a:lnTo>
                <a:lnTo>
                  <a:pt x="10793046" y="15539726"/>
                </a:lnTo>
                <a:lnTo>
                  <a:pt x="0" y="15539726"/>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sp>
      <p:sp>
        <p:nvSpPr>
          <p:cNvPr id="3" name="Freeform 3"/>
          <p:cNvSpPr/>
          <p:nvPr/>
        </p:nvSpPr>
        <p:spPr>
          <a:xfrm rot="-1574011">
            <a:off x="-797154" y="7044140"/>
            <a:ext cx="5318158" cy="7256156"/>
          </a:xfrm>
          <a:custGeom>
            <a:avLst/>
            <a:gdLst/>
            <a:ahLst/>
            <a:cxnLst/>
            <a:rect l="l" t="t" r="r" b="b"/>
            <a:pathLst>
              <a:path w="5318158" h="7256156">
                <a:moveTo>
                  <a:pt x="0" y="0"/>
                </a:moveTo>
                <a:lnTo>
                  <a:pt x="5318158" y="0"/>
                </a:lnTo>
                <a:lnTo>
                  <a:pt x="5318158" y="7256156"/>
                </a:lnTo>
                <a:lnTo>
                  <a:pt x="0" y="7256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44691" y="1087077"/>
            <a:ext cx="9075659" cy="1246605"/>
          </a:xfrm>
          <a:prstGeom prst="rect">
            <a:avLst/>
          </a:prstGeom>
        </p:spPr>
        <p:txBody>
          <a:bodyPr lIns="0" tIns="0" rIns="0" bIns="0" rtlCol="0" anchor="t">
            <a:spAutoFit/>
          </a:bodyPr>
          <a:lstStyle/>
          <a:p>
            <a:pPr marL="0" lvl="0" indent="0">
              <a:lnSpc>
                <a:spcPts val="10160"/>
              </a:lnSpc>
              <a:spcBef>
                <a:spcPct val="0"/>
              </a:spcBef>
            </a:pPr>
            <a:r>
              <a:rPr lang="en-US" sz="7257">
                <a:solidFill>
                  <a:srgbClr val="FFFFFF"/>
                </a:solidFill>
                <a:latin typeface="Cocomat Pro Heavy"/>
              </a:rPr>
              <a:t>INTRODUCTION</a:t>
            </a:r>
          </a:p>
        </p:txBody>
      </p:sp>
      <p:sp>
        <p:nvSpPr>
          <p:cNvPr id="5" name="Freeform 5"/>
          <p:cNvSpPr/>
          <p:nvPr/>
        </p:nvSpPr>
        <p:spPr>
          <a:xfrm>
            <a:off x="6356673" y="-2647963"/>
            <a:ext cx="16218559" cy="6663125"/>
          </a:xfrm>
          <a:custGeom>
            <a:avLst/>
            <a:gdLst/>
            <a:ahLst/>
            <a:cxnLst/>
            <a:rect l="l" t="t" r="r" b="b"/>
            <a:pathLst>
              <a:path w="16218559" h="6663125">
                <a:moveTo>
                  <a:pt x="0" y="0"/>
                </a:moveTo>
                <a:lnTo>
                  <a:pt x="16218558" y="0"/>
                </a:lnTo>
                <a:lnTo>
                  <a:pt x="16218558" y="6663124"/>
                </a:lnTo>
                <a:lnTo>
                  <a:pt x="0" y="6663124"/>
                </a:lnTo>
                <a:lnTo>
                  <a:pt x="0" y="0"/>
                </a:lnTo>
                <a:close/>
              </a:path>
            </a:pathLst>
          </a:custGeom>
          <a:blipFill>
            <a:blip r:embed="rId6">
              <a:alphaModFix amt="43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0896541" y="1931543"/>
            <a:ext cx="5498560" cy="12602029"/>
          </a:xfrm>
          <a:custGeom>
            <a:avLst/>
            <a:gdLst/>
            <a:ahLst/>
            <a:cxnLst/>
            <a:rect l="l" t="t" r="r" b="b"/>
            <a:pathLst>
              <a:path w="5498560" h="12602029">
                <a:moveTo>
                  <a:pt x="0" y="0"/>
                </a:moveTo>
                <a:lnTo>
                  <a:pt x="5498560" y="0"/>
                </a:lnTo>
                <a:lnTo>
                  <a:pt x="5498560" y="12602029"/>
                </a:lnTo>
                <a:lnTo>
                  <a:pt x="0" y="126020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1574011">
            <a:off x="5469149" y="-6276041"/>
            <a:ext cx="5318158" cy="7256156"/>
          </a:xfrm>
          <a:custGeom>
            <a:avLst/>
            <a:gdLst/>
            <a:ahLst/>
            <a:cxnLst/>
            <a:rect l="l" t="t" r="r" b="b"/>
            <a:pathLst>
              <a:path w="5318158" h="7256156">
                <a:moveTo>
                  <a:pt x="0" y="0"/>
                </a:moveTo>
                <a:lnTo>
                  <a:pt x="5318158" y="0"/>
                </a:lnTo>
                <a:lnTo>
                  <a:pt x="5318158" y="7256156"/>
                </a:lnTo>
                <a:lnTo>
                  <a:pt x="0" y="7256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50513" y="2400357"/>
            <a:ext cx="7891009" cy="5218000"/>
          </a:xfrm>
          <a:prstGeom prst="rect">
            <a:avLst/>
          </a:prstGeom>
        </p:spPr>
        <p:txBody>
          <a:bodyPr lIns="0" tIns="0" rIns="0" bIns="0" rtlCol="0" anchor="t">
            <a:spAutoFit/>
          </a:bodyPr>
          <a:lstStyle/>
          <a:p>
            <a:pPr algn="ctr">
              <a:lnSpc>
                <a:spcPts val="3768"/>
              </a:lnSpc>
            </a:pPr>
            <a:r>
              <a:rPr lang="en-US" sz="2691">
                <a:solidFill>
                  <a:srgbClr val="00357B"/>
                </a:solidFill>
                <a:latin typeface="Montserrat Bold"/>
              </a:rPr>
              <a:t>Have you ever been to a dentist before?</a:t>
            </a:r>
          </a:p>
          <a:p>
            <a:pPr algn="ctr">
              <a:lnSpc>
                <a:spcPts val="3768"/>
              </a:lnSpc>
            </a:pPr>
            <a:r>
              <a:rPr lang="en-US" sz="2691">
                <a:solidFill>
                  <a:srgbClr val="00357B"/>
                </a:solidFill>
                <a:latin typeface="Montserrat Bold"/>
              </a:rPr>
              <a:t>Certainly, yes.</a:t>
            </a:r>
          </a:p>
          <a:p>
            <a:pPr algn="ctr">
              <a:lnSpc>
                <a:spcPts val="3768"/>
              </a:lnSpc>
            </a:pPr>
            <a:r>
              <a:rPr lang="en-US" sz="2691">
                <a:solidFill>
                  <a:srgbClr val="00357B"/>
                </a:solidFill>
                <a:latin typeface="Montserrat Bold"/>
              </a:rPr>
              <a:t>But do you remember everything that was done to your teeth?</a:t>
            </a:r>
          </a:p>
          <a:p>
            <a:pPr algn="ctr">
              <a:lnSpc>
                <a:spcPts val="3768"/>
              </a:lnSpc>
            </a:pPr>
            <a:r>
              <a:rPr lang="en-US" sz="2691">
                <a:solidFill>
                  <a:srgbClr val="00357B"/>
                </a:solidFill>
                <a:latin typeface="Montserrat Bold"/>
              </a:rPr>
              <a:t>Most likely not.</a:t>
            </a:r>
          </a:p>
          <a:p>
            <a:pPr algn="ctr">
              <a:lnSpc>
                <a:spcPts val="3768"/>
              </a:lnSpc>
            </a:pPr>
            <a:r>
              <a:rPr lang="en-US" sz="2691">
                <a:solidFill>
                  <a:srgbClr val="00357B"/>
                </a:solidFill>
                <a:latin typeface="Montserrat Bold"/>
              </a:rPr>
              <a:t>Simply put, our app allows you to track and record all the dental procedures performed on each of your teeth, helping you remember them all and saving time, effort, and money in trying to recall them.</a:t>
            </a:r>
          </a:p>
          <a:p>
            <a:pPr algn="ctr">
              <a:lnSpc>
                <a:spcPts val="3768"/>
              </a:lnSpc>
              <a:spcBef>
                <a:spcPct val="0"/>
              </a:spcBef>
            </a:pPr>
            <a:endParaRPr lang="en-US" sz="2691">
              <a:solidFill>
                <a:srgbClr val="00357B"/>
              </a:solidFill>
              <a:latin typeface="Montserrat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grpSp>
        <p:nvGrpSpPr>
          <p:cNvPr id="2" name="Group 2"/>
          <p:cNvGrpSpPr/>
          <p:nvPr/>
        </p:nvGrpSpPr>
        <p:grpSpPr>
          <a:xfrm>
            <a:off x="1287886" y="4237668"/>
            <a:ext cx="2382421" cy="238242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418"/>
                </a:lnSpc>
              </a:pPr>
              <a:endParaRPr/>
            </a:p>
          </p:txBody>
        </p:sp>
      </p:grpSp>
      <p:sp>
        <p:nvSpPr>
          <p:cNvPr id="5" name="Freeform 5"/>
          <p:cNvSpPr/>
          <p:nvPr/>
        </p:nvSpPr>
        <p:spPr>
          <a:xfrm>
            <a:off x="-2973818" y="-6635355"/>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404060" y="7086814"/>
            <a:ext cx="2324334" cy="644313"/>
            <a:chOff x="0" y="0"/>
            <a:chExt cx="332649" cy="92211"/>
          </a:xfrm>
        </p:grpSpPr>
        <p:sp>
          <p:nvSpPr>
            <p:cNvPr id="7" name="Freeform 7"/>
            <p:cNvSpPr/>
            <p:nvPr/>
          </p:nvSpPr>
          <p:spPr>
            <a:xfrm>
              <a:off x="0" y="0"/>
              <a:ext cx="332649" cy="92211"/>
            </a:xfrm>
            <a:custGeom>
              <a:avLst/>
              <a:gdLst/>
              <a:ahLst/>
              <a:cxnLst/>
              <a:rect l="l" t="t" r="r" b="b"/>
              <a:pathLst>
                <a:path w="332649" h="92211">
                  <a:moveTo>
                    <a:pt x="46106" y="0"/>
                  </a:moveTo>
                  <a:lnTo>
                    <a:pt x="286544" y="0"/>
                  </a:lnTo>
                  <a:cubicBezTo>
                    <a:pt x="312007" y="0"/>
                    <a:pt x="332649" y="20642"/>
                    <a:pt x="332649" y="46106"/>
                  </a:cubicBezTo>
                  <a:lnTo>
                    <a:pt x="332649" y="46106"/>
                  </a:lnTo>
                  <a:cubicBezTo>
                    <a:pt x="332649" y="71569"/>
                    <a:pt x="312007" y="92211"/>
                    <a:pt x="286544" y="92211"/>
                  </a:cubicBezTo>
                  <a:lnTo>
                    <a:pt x="46106" y="92211"/>
                  </a:lnTo>
                  <a:cubicBezTo>
                    <a:pt x="20642" y="92211"/>
                    <a:pt x="0" y="71569"/>
                    <a:pt x="0" y="46106"/>
                  </a:cubicBezTo>
                  <a:lnTo>
                    <a:pt x="0" y="46106"/>
                  </a:lnTo>
                  <a:cubicBezTo>
                    <a:pt x="0" y="20642"/>
                    <a:pt x="20642" y="0"/>
                    <a:pt x="46106" y="0"/>
                  </a:cubicBezTo>
                  <a:close/>
                </a:path>
              </a:pathLst>
            </a:custGeom>
            <a:solidFill>
              <a:srgbClr val="B0C5FF"/>
            </a:solidFill>
            <a:ln cap="sq">
              <a:noFill/>
              <a:miter/>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716"/>
                </a:lnSpc>
              </a:pPr>
              <a:r>
                <a:rPr lang="en-US" sz="2693" spc="263">
                  <a:solidFill>
                    <a:srgbClr val="FBFAF8"/>
                  </a:solidFill>
                  <a:latin typeface="Montserrat Bold"/>
                </a:rPr>
                <a:t>Figma</a:t>
              </a:r>
            </a:p>
          </p:txBody>
        </p:sp>
      </p:grpSp>
      <p:grpSp>
        <p:nvGrpSpPr>
          <p:cNvPr id="9" name="Group 9"/>
          <p:cNvGrpSpPr/>
          <p:nvPr/>
        </p:nvGrpSpPr>
        <p:grpSpPr>
          <a:xfrm>
            <a:off x="7257631" y="4237668"/>
            <a:ext cx="2382421" cy="23824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418"/>
                </a:lnSpc>
              </a:pPr>
              <a:endParaRPr/>
            </a:p>
          </p:txBody>
        </p:sp>
      </p:grpSp>
      <p:grpSp>
        <p:nvGrpSpPr>
          <p:cNvPr id="12" name="Group 12"/>
          <p:cNvGrpSpPr/>
          <p:nvPr/>
        </p:nvGrpSpPr>
        <p:grpSpPr>
          <a:xfrm>
            <a:off x="4270382" y="4237668"/>
            <a:ext cx="2382421" cy="23824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miter/>
            </a:ln>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418"/>
                </a:lnSpc>
              </a:pPr>
              <a:endParaRPr/>
            </a:p>
          </p:txBody>
        </p:sp>
      </p:grpSp>
      <p:grpSp>
        <p:nvGrpSpPr>
          <p:cNvPr id="15" name="Group 15"/>
          <p:cNvGrpSpPr/>
          <p:nvPr/>
        </p:nvGrpSpPr>
        <p:grpSpPr>
          <a:xfrm>
            <a:off x="13222624" y="4237668"/>
            <a:ext cx="2382421" cy="238242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miter/>
            </a:ln>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418"/>
                </a:lnSpc>
              </a:pPr>
              <a:endParaRPr/>
            </a:p>
          </p:txBody>
        </p:sp>
      </p:grpSp>
      <p:grpSp>
        <p:nvGrpSpPr>
          <p:cNvPr id="18" name="Group 18"/>
          <p:cNvGrpSpPr/>
          <p:nvPr/>
        </p:nvGrpSpPr>
        <p:grpSpPr>
          <a:xfrm>
            <a:off x="10240127" y="4237668"/>
            <a:ext cx="2382421" cy="238242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miter/>
            </a:ln>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18"/>
                </a:lnSpc>
              </a:pPr>
              <a:endParaRPr/>
            </a:p>
          </p:txBody>
        </p:sp>
      </p:grpSp>
      <p:grpSp>
        <p:nvGrpSpPr>
          <p:cNvPr id="21" name="Group 21"/>
          <p:cNvGrpSpPr/>
          <p:nvPr/>
        </p:nvGrpSpPr>
        <p:grpSpPr>
          <a:xfrm>
            <a:off x="4328469" y="7086814"/>
            <a:ext cx="2324334" cy="644313"/>
            <a:chOff x="0" y="0"/>
            <a:chExt cx="332649" cy="92211"/>
          </a:xfrm>
        </p:grpSpPr>
        <p:sp>
          <p:nvSpPr>
            <p:cNvPr id="22" name="Freeform 22"/>
            <p:cNvSpPr/>
            <p:nvPr/>
          </p:nvSpPr>
          <p:spPr>
            <a:xfrm>
              <a:off x="0" y="0"/>
              <a:ext cx="332649" cy="92211"/>
            </a:xfrm>
            <a:custGeom>
              <a:avLst/>
              <a:gdLst/>
              <a:ahLst/>
              <a:cxnLst/>
              <a:rect l="l" t="t" r="r" b="b"/>
              <a:pathLst>
                <a:path w="332649" h="92211">
                  <a:moveTo>
                    <a:pt x="46106" y="0"/>
                  </a:moveTo>
                  <a:lnTo>
                    <a:pt x="286544" y="0"/>
                  </a:lnTo>
                  <a:cubicBezTo>
                    <a:pt x="312007" y="0"/>
                    <a:pt x="332649" y="20642"/>
                    <a:pt x="332649" y="46106"/>
                  </a:cubicBezTo>
                  <a:lnTo>
                    <a:pt x="332649" y="46106"/>
                  </a:lnTo>
                  <a:cubicBezTo>
                    <a:pt x="332649" y="71569"/>
                    <a:pt x="312007" y="92211"/>
                    <a:pt x="286544" y="92211"/>
                  </a:cubicBezTo>
                  <a:lnTo>
                    <a:pt x="46106" y="92211"/>
                  </a:lnTo>
                  <a:cubicBezTo>
                    <a:pt x="20642" y="92211"/>
                    <a:pt x="0" y="71569"/>
                    <a:pt x="0" y="46106"/>
                  </a:cubicBezTo>
                  <a:lnTo>
                    <a:pt x="0" y="46106"/>
                  </a:lnTo>
                  <a:cubicBezTo>
                    <a:pt x="0" y="20642"/>
                    <a:pt x="20642" y="0"/>
                    <a:pt x="46106" y="0"/>
                  </a:cubicBezTo>
                  <a:close/>
                </a:path>
              </a:pathLst>
            </a:custGeom>
            <a:solidFill>
              <a:srgbClr val="B0C5FF"/>
            </a:solidFill>
            <a:ln cap="sq">
              <a:noFill/>
              <a:miter/>
            </a:ln>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716"/>
                </a:lnSpc>
              </a:pPr>
              <a:r>
                <a:rPr lang="en-US" sz="2693" spc="263">
                  <a:solidFill>
                    <a:srgbClr val="FBFAF8"/>
                  </a:solidFill>
                  <a:latin typeface="Montserrat Bold"/>
                </a:rPr>
                <a:t>Github</a:t>
              </a:r>
            </a:p>
          </p:txBody>
        </p:sp>
      </p:grpSp>
      <p:grpSp>
        <p:nvGrpSpPr>
          <p:cNvPr id="24" name="Group 24"/>
          <p:cNvGrpSpPr/>
          <p:nvPr/>
        </p:nvGrpSpPr>
        <p:grpSpPr>
          <a:xfrm>
            <a:off x="7315718" y="7086814"/>
            <a:ext cx="2324334" cy="644313"/>
            <a:chOff x="0" y="0"/>
            <a:chExt cx="332649" cy="92211"/>
          </a:xfrm>
        </p:grpSpPr>
        <p:sp>
          <p:nvSpPr>
            <p:cNvPr id="25" name="Freeform 25"/>
            <p:cNvSpPr/>
            <p:nvPr/>
          </p:nvSpPr>
          <p:spPr>
            <a:xfrm>
              <a:off x="0" y="0"/>
              <a:ext cx="332649" cy="92211"/>
            </a:xfrm>
            <a:custGeom>
              <a:avLst/>
              <a:gdLst/>
              <a:ahLst/>
              <a:cxnLst/>
              <a:rect l="l" t="t" r="r" b="b"/>
              <a:pathLst>
                <a:path w="332649" h="92211">
                  <a:moveTo>
                    <a:pt x="46106" y="0"/>
                  </a:moveTo>
                  <a:lnTo>
                    <a:pt x="286544" y="0"/>
                  </a:lnTo>
                  <a:cubicBezTo>
                    <a:pt x="312007" y="0"/>
                    <a:pt x="332649" y="20642"/>
                    <a:pt x="332649" y="46106"/>
                  </a:cubicBezTo>
                  <a:lnTo>
                    <a:pt x="332649" y="46106"/>
                  </a:lnTo>
                  <a:cubicBezTo>
                    <a:pt x="332649" y="71569"/>
                    <a:pt x="312007" y="92211"/>
                    <a:pt x="286544" y="92211"/>
                  </a:cubicBezTo>
                  <a:lnTo>
                    <a:pt x="46106" y="92211"/>
                  </a:lnTo>
                  <a:cubicBezTo>
                    <a:pt x="20642" y="92211"/>
                    <a:pt x="0" y="71569"/>
                    <a:pt x="0" y="46106"/>
                  </a:cubicBezTo>
                  <a:lnTo>
                    <a:pt x="0" y="46106"/>
                  </a:lnTo>
                  <a:cubicBezTo>
                    <a:pt x="0" y="20642"/>
                    <a:pt x="20642" y="0"/>
                    <a:pt x="46106" y="0"/>
                  </a:cubicBezTo>
                  <a:close/>
                </a:path>
              </a:pathLst>
            </a:custGeom>
            <a:solidFill>
              <a:srgbClr val="B0C5FF"/>
            </a:solidFill>
            <a:ln cap="sq">
              <a:noFill/>
              <a:miter/>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716"/>
                </a:lnSpc>
              </a:pPr>
              <a:r>
                <a:rPr lang="en-US" sz="2693" spc="263">
                  <a:solidFill>
                    <a:srgbClr val="FBFAF8"/>
                  </a:solidFill>
                  <a:latin typeface="Montserrat Bold"/>
                </a:rPr>
                <a:t>Postman</a:t>
              </a:r>
            </a:p>
          </p:txBody>
        </p:sp>
      </p:grpSp>
      <p:grpSp>
        <p:nvGrpSpPr>
          <p:cNvPr id="27" name="Group 27"/>
          <p:cNvGrpSpPr/>
          <p:nvPr/>
        </p:nvGrpSpPr>
        <p:grpSpPr>
          <a:xfrm>
            <a:off x="10306802" y="7086814"/>
            <a:ext cx="2324334" cy="644313"/>
            <a:chOff x="0" y="0"/>
            <a:chExt cx="332649" cy="92211"/>
          </a:xfrm>
        </p:grpSpPr>
        <p:sp>
          <p:nvSpPr>
            <p:cNvPr id="28" name="Freeform 28"/>
            <p:cNvSpPr/>
            <p:nvPr/>
          </p:nvSpPr>
          <p:spPr>
            <a:xfrm>
              <a:off x="0" y="0"/>
              <a:ext cx="332649" cy="92211"/>
            </a:xfrm>
            <a:custGeom>
              <a:avLst/>
              <a:gdLst/>
              <a:ahLst/>
              <a:cxnLst/>
              <a:rect l="l" t="t" r="r" b="b"/>
              <a:pathLst>
                <a:path w="332649" h="92211">
                  <a:moveTo>
                    <a:pt x="46106" y="0"/>
                  </a:moveTo>
                  <a:lnTo>
                    <a:pt x="286544" y="0"/>
                  </a:lnTo>
                  <a:cubicBezTo>
                    <a:pt x="312007" y="0"/>
                    <a:pt x="332649" y="20642"/>
                    <a:pt x="332649" y="46106"/>
                  </a:cubicBezTo>
                  <a:lnTo>
                    <a:pt x="332649" y="46106"/>
                  </a:lnTo>
                  <a:cubicBezTo>
                    <a:pt x="332649" y="71569"/>
                    <a:pt x="312007" y="92211"/>
                    <a:pt x="286544" y="92211"/>
                  </a:cubicBezTo>
                  <a:lnTo>
                    <a:pt x="46106" y="92211"/>
                  </a:lnTo>
                  <a:cubicBezTo>
                    <a:pt x="20642" y="92211"/>
                    <a:pt x="0" y="71569"/>
                    <a:pt x="0" y="46106"/>
                  </a:cubicBezTo>
                  <a:lnTo>
                    <a:pt x="0" y="46106"/>
                  </a:lnTo>
                  <a:cubicBezTo>
                    <a:pt x="0" y="20642"/>
                    <a:pt x="20642" y="0"/>
                    <a:pt x="46106" y="0"/>
                  </a:cubicBezTo>
                  <a:close/>
                </a:path>
              </a:pathLst>
            </a:custGeom>
            <a:solidFill>
              <a:srgbClr val="B0C5FF"/>
            </a:solidFill>
            <a:ln cap="sq">
              <a:noFill/>
              <a:miter/>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716"/>
                </a:lnSpc>
              </a:pPr>
              <a:r>
                <a:rPr lang="en-US" sz="2693" spc="263">
                  <a:solidFill>
                    <a:srgbClr val="FBFAF8"/>
                  </a:solidFill>
                  <a:latin typeface="Montserrat Bold"/>
                </a:rPr>
                <a:t>Supabase</a:t>
              </a:r>
            </a:p>
          </p:txBody>
        </p:sp>
      </p:grpSp>
      <p:grpSp>
        <p:nvGrpSpPr>
          <p:cNvPr id="30" name="Group 30"/>
          <p:cNvGrpSpPr/>
          <p:nvPr/>
        </p:nvGrpSpPr>
        <p:grpSpPr>
          <a:xfrm>
            <a:off x="13297886" y="7086814"/>
            <a:ext cx="2324334" cy="644313"/>
            <a:chOff x="0" y="0"/>
            <a:chExt cx="332649" cy="92211"/>
          </a:xfrm>
        </p:grpSpPr>
        <p:sp>
          <p:nvSpPr>
            <p:cNvPr id="31" name="Freeform 31"/>
            <p:cNvSpPr/>
            <p:nvPr/>
          </p:nvSpPr>
          <p:spPr>
            <a:xfrm>
              <a:off x="0" y="0"/>
              <a:ext cx="332649" cy="92211"/>
            </a:xfrm>
            <a:custGeom>
              <a:avLst/>
              <a:gdLst/>
              <a:ahLst/>
              <a:cxnLst/>
              <a:rect l="l" t="t" r="r" b="b"/>
              <a:pathLst>
                <a:path w="332649" h="92211">
                  <a:moveTo>
                    <a:pt x="46106" y="0"/>
                  </a:moveTo>
                  <a:lnTo>
                    <a:pt x="286544" y="0"/>
                  </a:lnTo>
                  <a:cubicBezTo>
                    <a:pt x="312007" y="0"/>
                    <a:pt x="332649" y="20642"/>
                    <a:pt x="332649" y="46106"/>
                  </a:cubicBezTo>
                  <a:lnTo>
                    <a:pt x="332649" y="46106"/>
                  </a:lnTo>
                  <a:cubicBezTo>
                    <a:pt x="332649" y="71569"/>
                    <a:pt x="312007" y="92211"/>
                    <a:pt x="286544" y="92211"/>
                  </a:cubicBezTo>
                  <a:lnTo>
                    <a:pt x="46106" y="92211"/>
                  </a:lnTo>
                  <a:cubicBezTo>
                    <a:pt x="20642" y="92211"/>
                    <a:pt x="0" y="71569"/>
                    <a:pt x="0" y="46106"/>
                  </a:cubicBezTo>
                  <a:lnTo>
                    <a:pt x="0" y="46106"/>
                  </a:lnTo>
                  <a:cubicBezTo>
                    <a:pt x="0" y="20642"/>
                    <a:pt x="20642" y="0"/>
                    <a:pt x="46106" y="0"/>
                  </a:cubicBezTo>
                  <a:close/>
                </a:path>
              </a:pathLst>
            </a:custGeom>
            <a:solidFill>
              <a:srgbClr val="B0C5FF"/>
            </a:solidFill>
            <a:ln cap="sq">
              <a:noFill/>
              <a:miter/>
            </a:ln>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716"/>
                </a:lnSpc>
              </a:pPr>
              <a:r>
                <a:rPr lang="en-US" sz="2693" spc="263">
                  <a:solidFill>
                    <a:srgbClr val="FBFAF8"/>
                  </a:solidFill>
                  <a:latin typeface="Montserrat Bold"/>
                </a:rPr>
                <a:t>Flutter </a:t>
              </a:r>
            </a:p>
          </p:txBody>
        </p:sp>
      </p:grpSp>
      <p:sp>
        <p:nvSpPr>
          <p:cNvPr id="33" name="Freeform 33"/>
          <p:cNvSpPr/>
          <p:nvPr/>
        </p:nvSpPr>
        <p:spPr>
          <a:xfrm>
            <a:off x="4659191" y="4626477"/>
            <a:ext cx="1604803" cy="1604803"/>
          </a:xfrm>
          <a:custGeom>
            <a:avLst/>
            <a:gdLst/>
            <a:ahLst/>
            <a:cxnLst/>
            <a:rect l="l" t="t" r="r" b="b"/>
            <a:pathLst>
              <a:path w="1604803" h="1604803">
                <a:moveTo>
                  <a:pt x="0" y="0"/>
                </a:moveTo>
                <a:lnTo>
                  <a:pt x="1604803" y="0"/>
                </a:lnTo>
                <a:lnTo>
                  <a:pt x="1604803" y="1604803"/>
                </a:lnTo>
                <a:lnTo>
                  <a:pt x="0" y="1604803"/>
                </a:lnTo>
                <a:lnTo>
                  <a:pt x="0" y="0"/>
                </a:lnTo>
                <a:close/>
              </a:path>
            </a:pathLst>
          </a:custGeom>
          <a:blipFill>
            <a:blip r:embed="rId5"/>
            <a:stretch>
              <a:fillRect/>
            </a:stretch>
          </a:blipFill>
        </p:spPr>
      </p:sp>
      <p:sp>
        <p:nvSpPr>
          <p:cNvPr id="34" name="Freeform 34"/>
          <p:cNvSpPr/>
          <p:nvPr/>
        </p:nvSpPr>
        <p:spPr>
          <a:xfrm>
            <a:off x="2010500" y="4760801"/>
            <a:ext cx="937193" cy="1336156"/>
          </a:xfrm>
          <a:custGeom>
            <a:avLst/>
            <a:gdLst/>
            <a:ahLst/>
            <a:cxnLst/>
            <a:rect l="l" t="t" r="r" b="b"/>
            <a:pathLst>
              <a:path w="937193" h="1336156">
                <a:moveTo>
                  <a:pt x="0" y="0"/>
                </a:moveTo>
                <a:lnTo>
                  <a:pt x="937193" y="0"/>
                </a:lnTo>
                <a:lnTo>
                  <a:pt x="937193" y="1336156"/>
                </a:lnTo>
                <a:lnTo>
                  <a:pt x="0" y="1336156"/>
                </a:lnTo>
                <a:lnTo>
                  <a:pt x="0" y="0"/>
                </a:lnTo>
                <a:close/>
              </a:path>
            </a:pathLst>
          </a:custGeom>
          <a:blipFill>
            <a:blip r:embed="rId6"/>
            <a:stretch>
              <a:fillRect b="-5511"/>
            </a:stretch>
          </a:blipFill>
        </p:spPr>
      </p:sp>
      <p:sp>
        <p:nvSpPr>
          <p:cNvPr id="35" name="Freeform 35"/>
          <p:cNvSpPr/>
          <p:nvPr/>
        </p:nvSpPr>
        <p:spPr>
          <a:xfrm>
            <a:off x="7660327" y="4659004"/>
            <a:ext cx="1572276" cy="1572276"/>
          </a:xfrm>
          <a:custGeom>
            <a:avLst/>
            <a:gdLst/>
            <a:ahLst/>
            <a:cxnLst/>
            <a:rect l="l" t="t" r="r" b="b"/>
            <a:pathLst>
              <a:path w="1572276" h="1572276">
                <a:moveTo>
                  <a:pt x="0" y="0"/>
                </a:moveTo>
                <a:lnTo>
                  <a:pt x="1572276" y="0"/>
                </a:lnTo>
                <a:lnTo>
                  <a:pt x="1572276" y="1572276"/>
                </a:lnTo>
                <a:lnTo>
                  <a:pt x="0" y="1572276"/>
                </a:lnTo>
                <a:lnTo>
                  <a:pt x="0" y="0"/>
                </a:lnTo>
                <a:close/>
              </a:path>
            </a:pathLst>
          </a:custGeom>
          <a:blipFill>
            <a:blip r:embed="rId7"/>
            <a:stretch>
              <a:fillRect/>
            </a:stretch>
          </a:blipFill>
        </p:spPr>
      </p:sp>
      <p:sp>
        <p:nvSpPr>
          <p:cNvPr id="36" name="Freeform 36"/>
          <p:cNvSpPr/>
          <p:nvPr/>
        </p:nvSpPr>
        <p:spPr>
          <a:xfrm>
            <a:off x="10717596" y="4659004"/>
            <a:ext cx="1427483" cy="1470480"/>
          </a:xfrm>
          <a:custGeom>
            <a:avLst/>
            <a:gdLst/>
            <a:ahLst/>
            <a:cxnLst/>
            <a:rect l="l" t="t" r="r" b="b"/>
            <a:pathLst>
              <a:path w="1427483" h="1470480">
                <a:moveTo>
                  <a:pt x="0" y="0"/>
                </a:moveTo>
                <a:lnTo>
                  <a:pt x="1427484" y="0"/>
                </a:lnTo>
                <a:lnTo>
                  <a:pt x="1427484" y="1470480"/>
                </a:lnTo>
                <a:lnTo>
                  <a:pt x="0" y="1470480"/>
                </a:lnTo>
                <a:lnTo>
                  <a:pt x="0" y="0"/>
                </a:lnTo>
                <a:close/>
              </a:path>
            </a:pathLst>
          </a:custGeom>
          <a:blipFill>
            <a:blip r:embed="rId8"/>
            <a:stretch>
              <a:fillRect/>
            </a:stretch>
          </a:blipFill>
        </p:spPr>
      </p:sp>
      <p:sp>
        <p:nvSpPr>
          <p:cNvPr id="37" name="Freeform 37"/>
          <p:cNvSpPr/>
          <p:nvPr/>
        </p:nvSpPr>
        <p:spPr>
          <a:xfrm>
            <a:off x="13698874" y="4577980"/>
            <a:ext cx="1316067" cy="1632529"/>
          </a:xfrm>
          <a:custGeom>
            <a:avLst/>
            <a:gdLst/>
            <a:ahLst/>
            <a:cxnLst/>
            <a:rect l="l" t="t" r="r" b="b"/>
            <a:pathLst>
              <a:path w="1316067" h="1632529">
                <a:moveTo>
                  <a:pt x="0" y="0"/>
                </a:moveTo>
                <a:lnTo>
                  <a:pt x="1316066" y="0"/>
                </a:lnTo>
                <a:lnTo>
                  <a:pt x="1316066" y="1632528"/>
                </a:lnTo>
                <a:lnTo>
                  <a:pt x="0" y="1632528"/>
                </a:lnTo>
                <a:lnTo>
                  <a:pt x="0" y="0"/>
                </a:lnTo>
                <a:close/>
              </a:path>
            </a:pathLst>
          </a:custGeom>
          <a:blipFill>
            <a:blip r:embed="rId9"/>
            <a:stretch>
              <a:fillRect/>
            </a:stretch>
          </a:blipFill>
        </p:spPr>
      </p:sp>
      <p:sp>
        <p:nvSpPr>
          <p:cNvPr id="38" name="TextBox 38"/>
          <p:cNvSpPr txBox="1"/>
          <p:nvPr/>
        </p:nvSpPr>
        <p:spPr>
          <a:xfrm>
            <a:off x="1341220" y="2562174"/>
            <a:ext cx="14916747" cy="1208769"/>
          </a:xfrm>
          <a:prstGeom prst="rect">
            <a:avLst/>
          </a:prstGeom>
        </p:spPr>
        <p:txBody>
          <a:bodyPr lIns="0" tIns="0" rIns="0" bIns="0" rtlCol="0" anchor="t">
            <a:spAutoFit/>
          </a:bodyPr>
          <a:lstStyle/>
          <a:p>
            <a:pPr marL="0" lvl="0" indent="0" algn="ctr">
              <a:lnSpc>
                <a:spcPts val="9796"/>
              </a:lnSpc>
              <a:spcBef>
                <a:spcPct val="0"/>
              </a:spcBef>
            </a:pPr>
            <a:r>
              <a:rPr lang="en-US" sz="6997">
                <a:solidFill>
                  <a:srgbClr val="05066D"/>
                </a:solidFill>
                <a:latin typeface="Cocomat Pro Heavy"/>
              </a:rPr>
              <a:t>SOFTWARE ENVIRONMENT</a:t>
            </a:r>
          </a:p>
        </p:txBody>
      </p:sp>
      <p:sp>
        <p:nvSpPr>
          <p:cNvPr id="39" name="TextBox 38">
            <a:extLst>
              <a:ext uri="{FF2B5EF4-FFF2-40B4-BE49-F238E27FC236}">
                <a16:creationId xmlns:a16="http://schemas.microsoft.com/office/drawing/2014/main" id="{BB9C9694-8FE2-0E5F-1440-32A4482FF42B}"/>
              </a:ext>
            </a:extLst>
          </p:cNvPr>
          <p:cNvSpPr txBox="1"/>
          <p:nvPr/>
        </p:nvSpPr>
        <p:spPr>
          <a:xfrm>
            <a:off x="1455924" y="7121619"/>
            <a:ext cx="2159069" cy="523220"/>
          </a:xfrm>
          <a:prstGeom prst="rect">
            <a:avLst/>
          </a:prstGeom>
          <a:noFill/>
        </p:spPr>
        <p:txBody>
          <a:bodyPr wrap="square" rtlCol="0">
            <a:spAutoFit/>
          </a:bodyPr>
          <a:lstStyle/>
          <a:p>
            <a:pPr algn="ctr"/>
            <a:r>
              <a:rPr lang="en-SA" sz="2800" dirty="0">
                <a:solidFill>
                  <a:schemeClr val="bg1"/>
                </a:solidFill>
              </a:rPr>
              <a:t>Figma</a:t>
            </a:r>
          </a:p>
        </p:txBody>
      </p:sp>
      <p:sp>
        <p:nvSpPr>
          <p:cNvPr id="40" name="TextBox 39">
            <a:extLst>
              <a:ext uri="{FF2B5EF4-FFF2-40B4-BE49-F238E27FC236}">
                <a16:creationId xmlns:a16="http://schemas.microsoft.com/office/drawing/2014/main" id="{07381E49-D025-9F3C-D987-A7819B2C9759}"/>
              </a:ext>
            </a:extLst>
          </p:cNvPr>
          <p:cNvSpPr txBox="1"/>
          <p:nvPr/>
        </p:nvSpPr>
        <p:spPr>
          <a:xfrm>
            <a:off x="10351802" y="7147360"/>
            <a:ext cx="2159069" cy="523220"/>
          </a:xfrm>
          <a:prstGeom prst="rect">
            <a:avLst/>
          </a:prstGeom>
          <a:noFill/>
        </p:spPr>
        <p:txBody>
          <a:bodyPr wrap="square" rtlCol="0">
            <a:spAutoFit/>
          </a:bodyPr>
          <a:lstStyle/>
          <a:p>
            <a:pPr algn="ctr"/>
            <a:r>
              <a:rPr lang="en-SA" sz="2800" dirty="0">
                <a:solidFill>
                  <a:schemeClr val="bg1"/>
                </a:solidFill>
              </a:rPr>
              <a:t>Supabase</a:t>
            </a:r>
          </a:p>
        </p:txBody>
      </p:sp>
      <p:sp>
        <p:nvSpPr>
          <p:cNvPr id="41" name="TextBox 40">
            <a:extLst>
              <a:ext uri="{FF2B5EF4-FFF2-40B4-BE49-F238E27FC236}">
                <a16:creationId xmlns:a16="http://schemas.microsoft.com/office/drawing/2014/main" id="{F3757B76-59C9-7109-AA0C-9D17D8AF35C4}"/>
              </a:ext>
            </a:extLst>
          </p:cNvPr>
          <p:cNvSpPr txBox="1"/>
          <p:nvPr/>
        </p:nvSpPr>
        <p:spPr>
          <a:xfrm>
            <a:off x="7314739" y="7147360"/>
            <a:ext cx="2159069" cy="523220"/>
          </a:xfrm>
          <a:prstGeom prst="rect">
            <a:avLst/>
          </a:prstGeom>
          <a:noFill/>
        </p:spPr>
        <p:txBody>
          <a:bodyPr wrap="square" rtlCol="0">
            <a:spAutoFit/>
          </a:bodyPr>
          <a:lstStyle/>
          <a:p>
            <a:pPr algn="ctr"/>
            <a:r>
              <a:rPr lang="en-SA" sz="2800" dirty="0">
                <a:solidFill>
                  <a:schemeClr val="bg1"/>
                </a:solidFill>
              </a:rPr>
              <a:t>Postman</a:t>
            </a:r>
          </a:p>
        </p:txBody>
      </p:sp>
      <p:sp>
        <p:nvSpPr>
          <p:cNvPr id="42" name="TextBox 41">
            <a:extLst>
              <a:ext uri="{FF2B5EF4-FFF2-40B4-BE49-F238E27FC236}">
                <a16:creationId xmlns:a16="http://schemas.microsoft.com/office/drawing/2014/main" id="{B8B5517E-4013-4852-292B-D922FC639B72}"/>
              </a:ext>
            </a:extLst>
          </p:cNvPr>
          <p:cNvSpPr txBox="1"/>
          <p:nvPr/>
        </p:nvSpPr>
        <p:spPr>
          <a:xfrm>
            <a:off x="1913124" y="7578819"/>
            <a:ext cx="2159069" cy="523220"/>
          </a:xfrm>
          <a:prstGeom prst="rect">
            <a:avLst/>
          </a:prstGeom>
          <a:noFill/>
        </p:spPr>
        <p:txBody>
          <a:bodyPr wrap="square" rtlCol="0">
            <a:spAutoFit/>
          </a:bodyPr>
          <a:lstStyle/>
          <a:p>
            <a:pPr algn="ctr"/>
            <a:r>
              <a:rPr lang="en-SA" sz="2800" dirty="0">
                <a:solidFill>
                  <a:schemeClr val="bg1"/>
                </a:solidFill>
              </a:rPr>
              <a:t>Figma</a:t>
            </a:r>
          </a:p>
        </p:txBody>
      </p:sp>
      <p:sp>
        <p:nvSpPr>
          <p:cNvPr id="43" name="TextBox 42">
            <a:extLst>
              <a:ext uri="{FF2B5EF4-FFF2-40B4-BE49-F238E27FC236}">
                <a16:creationId xmlns:a16="http://schemas.microsoft.com/office/drawing/2014/main" id="{0DCF1F6F-9E4E-0740-B514-64DCA913444C}"/>
              </a:ext>
            </a:extLst>
          </p:cNvPr>
          <p:cNvSpPr txBox="1"/>
          <p:nvPr/>
        </p:nvSpPr>
        <p:spPr>
          <a:xfrm>
            <a:off x="4335800" y="7121619"/>
            <a:ext cx="2159069" cy="523220"/>
          </a:xfrm>
          <a:prstGeom prst="rect">
            <a:avLst/>
          </a:prstGeom>
          <a:noFill/>
        </p:spPr>
        <p:txBody>
          <a:bodyPr wrap="square" rtlCol="0">
            <a:spAutoFit/>
          </a:bodyPr>
          <a:lstStyle/>
          <a:p>
            <a:pPr algn="ctr"/>
            <a:r>
              <a:rPr lang="en-SA" sz="2800" dirty="0">
                <a:solidFill>
                  <a:schemeClr val="bg1"/>
                </a:solidFill>
              </a:rPr>
              <a:t>Github</a:t>
            </a:r>
          </a:p>
        </p:txBody>
      </p:sp>
      <p:sp>
        <p:nvSpPr>
          <p:cNvPr id="44" name="TextBox 43">
            <a:extLst>
              <a:ext uri="{FF2B5EF4-FFF2-40B4-BE49-F238E27FC236}">
                <a16:creationId xmlns:a16="http://schemas.microsoft.com/office/drawing/2014/main" id="{97FA133B-B1E4-D2B9-0337-7D22DD893954}"/>
              </a:ext>
            </a:extLst>
          </p:cNvPr>
          <p:cNvSpPr txBox="1"/>
          <p:nvPr/>
        </p:nvSpPr>
        <p:spPr>
          <a:xfrm>
            <a:off x="13339438" y="7121619"/>
            <a:ext cx="2159069" cy="523220"/>
          </a:xfrm>
          <a:prstGeom prst="rect">
            <a:avLst/>
          </a:prstGeom>
          <a:noFill/>
        </p:spPr>
        <p:txBody>
          <a:bodyPr wrap="square" rtlCol="0">
            <a:spAutoFit/>
          </a:bodyPr>
          <a:lstStyle/>
          <a:p>
            <a:pPr algn="ctr"/>
            <a:r>
              <a:rPr lang="en-SA" sz="2800" dirty="0">
                <a:solidFill>
                  <a:schemeClr val="bg1"/>
                </a:solidFill>
              </a:rPr>
              <a:t>Flutter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rot="1704061" flipH="1" flipV="1">
            <a:off x="13824431" y="5385399"/>
            <a:ext cx="4991149" cy="7541571"/>
          </a:xfrm>
          <a:custGeom>
            <a:avLst/>
            <a:gdLst/>
            <a:ahLst/>
            <a:cxnLst/>
            <a:rect l="l" t="t" r="r" b="b"/>
            <a:pathLst>
              <a:path w="4991149" h="7541571">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3" name="Freeform 3"/>
          <p:cNvSpPr/>
          <p:nvPr/>
        </p:nvSpPr>
        <p:spPr>
          <a:xfrm rot="1704061" flipH="1" flipV="1">
            <a:off x="11603194" y="525483"/>
            <a:ext cx="8220239" cy="12420690"/>
          </a:xfrm>
          <a:custGeom>
            <a:avLst/>
            <a:gdLst/>
            <a:ahLst/>
            <a:cxnLst/>
            <a:rect l="l" t="t" r="r" b="b"/>
            <a:pathLst>
              <a:path w="8220239" h="12420690">
                <a:moveTo>
                  <a:pt x="8220239" y="12420690"/>
                </a:moveTo>
                <a:lnTo>
                  <a:pt x="0" y="12420690"/>
                </a:lnTo>
                <a:lnTo>
                  <a:pt x="0" y="0"/>
                </a:lnTo>
                <a:lnTo>
                  <a:pt x="8220239" y="0"/>
                </a:lnTo>
                <a:lnTo>
                  <a:pt x="8220239" y="1242069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10268" y="665099"/>
            <a:ext cx="9846501" cy="1774842"/>
          </a:xfrm>
          <a:prstGeom prst="rect">
            <a:avLst/>
          </a:prstGeom>
        </p:spPr>
        <p:txBody>
          <a:bodyPr lIns="0" tIns="0" rIns="0" bIns="0" rtlCol="0" anchor="t">
            <a:spAutoFit/>
          </a:bodyPr>
          <a:lstStyle/>
          <a:p>
            <a:pPr marL="0" lvl="0" indent="0">
              <a:lnSpc>
                <a:spcPts val="14330"/>
              </a:lnSpc>
              <a:spcBef>
                <a:spcPct val="0"/>
              </a:spcBef>
            </a:pPr>
            <a:r>
              <a:rPr lang="en-US" sz="10236">
                <a:solidFill>
                  <a:srgbClr val="FFFFFF"/>
                </a:solidFill>
                <a:latin typeface="Cocomat Pro Heavy"/>
              </a:rPr>
              <a:t>DIAGRAM</a:t>
            </a:r>
          </a:p>
        </p:txBody>
      </p:sp>
      <p:sp>
        <p:nvSpPr>
          <p:cNvPr id="5" name="Freeform 5"/>
          <p:cNvSpPr/>
          <p:nvPr/>
        </p:nvSpPr>
        <p:spPr>
          <a:xfrm flipH="1">
            <a:off x="9872579" y="2195012"/>
            <a:ext cx="7145265" cy="8091988"/>
          </a:xfrm>
          <a:custGeom>
            <a:avLst/>
            <a:gdLst/>
            <a:ahLst/>
            <a:cxnLst/>
            <a:rect l="l" t="t" r="r" b="b"/>
            <a:pathLst>
              <a:path w="7145265" h="8091988">
                <a:moveTo>
                  <a:pt x="7145265" y="0"/>
                </a:moveTo>
                <a:lnTo>
                  <a:pt x="0" y="0"/>
                </a:lnTo>
                <a:lnTo>
                  <a:pt x="0" y="8091988"/>
                </a:lnTo>
                <a:lnTo>
                  <a:pt x="7145265" y="8091988"/>
                </a:lnTo>
                <a:lnTo>
                  <a:pt x="71452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94947" y="3175817"/>
            <a:ext cx="8749053" cy="5184822"/>
          </a:xfrm>
          <a:custGeom>
            <a:avLst/>
            <a:gdLst/>
            <a:ahLst/>
            <a:cxnLst/>
            <a:rect l="l" t="t" r="r" b="b"/>
            <a:pathLst>
              <a:path w="8749053" h="5184822">
                <a:moveTo>
                  <a:pt x="0" y="0"/>
                </a:moveTo>
                <a:lnTo>
                  <a:pt x="8749053" y="0"/>
                </a:lnTo>
                <a:lnTo>
                  <a:pt x="8749053" y="5184821"/>
                </a:lnTo>
                <a:lnTo>
                  <a:pt x="0" y="5184821"/>
                </a:lnTo>
                <a:lnTo>
                  <a:pt x="0" y="0"/>
                </a:lnTo>
                <a:close/>
              </a:path>
            </a:pathLst>
          </a:custGeom>
          <a:blipFill>
            <a:blip r:embed="rId6"/>
            <a:stretch>
              <a:fillRect l="-7491" r="-7491"/>
            </a:stretch>
          </a:blipFill>
          <a:ln cap="sq">
            <a:noFill/>
            <a:miter/>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rot="-3634062">
            <a:off x="21644529" y="-5615746"/>
            <a:ext cx="10793046" cy="15539726"/>
          </a:xfrm>
          <a:custGeom>
            <a:avLst/>
            <a:gdLst/>
            <a:ahLst/>
            <a:cxnLst/>
            <a:rect l="l" t="t" r="r" b="b"/>
            <a:pathLst>
              <a:path w="10793046" h="15539726">
                <a:moveTo>
                  <a:pt x="0" y="0"/>
                </a:moveTo>
                <a:lnTo>
                  <a:pt x="10793046" y="0"/>
                </a:lnTo>
                <a:lnTo>
                  <a:pt x="10793046" y="15539726"/>
                </a:lnTo>
                <a:lnTo>
                  <a:pt x="0" y="15539726"/>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sp>
      <p:sp>
        <p:nvSpPr>
          <p:cNvPr id="3" name="Freeform 3"/>
          <p:cNvSpPr/>
          <p:nvPr/>
        </p:nvSpPr>
        <p:spPr>
          <a:xfrm rot="-1574011">
            <a:off x="-797154" y="7044140"/>
            <a:ext cx="5318158" cy="7256156"/>
          </a:xfrm>
          <a:custGeom>
            <a:avLst/>
            <a:gdLst/>
            <a:ahLst/>
            <a:cxnLst/>
            <a:rect l="l" t="t" r="r" b="b"/>
            <a:pathLst>
              <a:path w="5318158" h="7256156">
                <a:moveTo>
                  <a:pt x="0" y="0"/>
                </a:moveTo>
                <a:lnTo>
                  <a:pt x="5318158" y="0"/>
                </a:lnTo>
                <a:lnTo>
                  <a:pt x="5318158" y="7256156"/>
                </a:lnTo>
                <a:lnTo>
                  <a:pt x="0" y="7256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83289" y="1381701"/>
            <a:ext cx="9016748" cy="1382906"/>
          </a:xfrm>
          <a:prstGeom prst="rect">
            <a:avLst/>
          </a:prstGeom>
        </p:spPr>
        <p:txBody>
          <a:bodyPr lIns="0" tIns="0" rIns="0" bIns="0" rtlCol="0" anchor="t">
            <a:spAutoFit/>
          </a:bodyPr>
          <a:lstStyle/>
          <a:p>
            <a:pPr marL="0" lvl="0" indent="0">
              <a:lnSpc>
                <a:spcPts val="11140"/>
              </a:lnSpc>
              <a:spcBef>
                <a:spcPct val="0"/>
              </a:spcBef>
            </a:pPr>
            <a:r>
              <a:rPr lang="en-US" sz="7957">
                <a:solidFill>
                  <a:srgbClr val="FFFFFF"/>
                </a:solidFill>
                <a:latin typeface="Cocomat Pro Bold"/>
              </a:rPr>
              <a:t>AUTH SCREEN</a:t>
            </a:r>
          </a:p>
        </p:txBody>
      </p:sp>
      <p:sp>
        <p:nvSpPr>
          <p:cNvPr id="5" name="Freeform 5"/>
          <p:cNvSpPr/>
          <p:nvPr/>
        </p:nvSpPr>
        <p:spPr>
          <a:xfrm rot="-1574011">
            <a:off x="5469149" y="-6276041"/>
            <a:ext cx="5318158" cy="7256156"/>
          </a:xfrm>
          <a:custGeom>
            <a:avLst/>
            <a:gdLst/>
            <a:ahLst/>
            <a:cxnLst/>
            <a:rect l="l" t="t" r="r" b="b"/>
            <a:pathLst>
              <a:path w="5318158" h="7256156">
                <a:moveTo>
                  <a:pt x="0" y="0"/>
                </a:moveTo>
                <a:lnTo>
                  <a:pt x="5318158" y="0"/>
                </a:lnTo>
                <a:lnTo>
                  <a:pt x="5318158" y="7256156"/>
                </a:lnTo>
                <a:lnTo>
                  <a:pt x="0" y="7256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720682" y="3086100"/>
            <a:ext cx="5188226" cy="7200900"/>
          </a:xfrm>
          <a:custGeom>
            <a:avLst/>
            <a:gdLst/>
            <a:ahLst/>
            <a:cxnLst/>
            <a:rect l="l" t="t" r="r" b="b"/>
            <a:pathLst>
              <a:path w="5188226" h="7200900">
                <a:moveTo>
                  <a:pt x="0" y="0"/>
                </a:moveTo>
                <a:lnTo>
                  <a:pt x="5188226" y="0"/>
                </a:lnTo>
                <a:lnTo>
                  <a:pt x="5188226"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379594" y="3165410"/>
            <a:ext cx="1938073" cy="3909680"/>
          </a:xfrm>
          <a:custGeom>
            <a:avLst/>
            <a:gdLst/>
            <a:ahLst/>
            <a:cxnLst/>
            <a:rect l="l" t="t" r="r" b="b"/>
            <a:pathLst>
              <a:path w="1938073" h="3909680">
                <a:moveTo>
                  <a:pt x="0" y="0"/>
                </a:moveTo>
                <a:lnTo>
                  <a:pt x="1938073" y="0"/>
                </a:lnTo>
                <a:lnTo>
                  <a:pt x="1938073" y="3909680"/>
                </a:lnTo>
                <a:lnTo>
                  <a:pt x="0" y="3909680"/>
                </a:lnTo>
                <a:lnTo>
                  <a:pt x="0" y="0"/>
                </a:lnTo>
                <a:close/>
              </a:path>
            </a:pathLst>
          </a:custGeom>
          <a:blipFill>
            <a:blip r:embed="rId8"/>
            <a:stretch>
              <a:fillRect b="-7471"/>
            </a:stretch>
          </a:blipFill>
        </p:spPr>
      </p:sp>
      <p:sp>
        <p:nvSpPr>
          <p:cNvPr id="8" name="Freeform 8"/>
          <p:cNvSpPr/>
          <p:nvPr/>
        </p:nvSpPr>
        <p:spPr>
          <a:xfrm>
            <a:off x="4623002" y="3211910"/>
            <a:ext cx="1812519" cy="3816680"/>
          </a:xfrm>
          <a:custGeom>
            <a:avLst/>
            <a:gdLst/>
            <a:ahLst/>
            <a:cxnLst/>
            <a:rect l="l" t="t" r="r" b="b"/>
            <a:pathLst>
              <a:path w="1812519" h="3816680">
                <a:moveTo>
                  <a:pt x="0" y="0"/>
                </a:moveTo>
                <a:lnTo>
                  <a:pt x="1812519" y="0"/>
                </a:lnTo>
                <a:lnTo>
                  <a:pt x="1812519" y="3816680"/>
                </a:lnTo>
                <a:lnTo>
                  <a:pt x="0" y="3816680"/>
                </a:lnTo>
                <a:lnTo>
                  <a:pt x="0" y="0"/>
                </a:lnTo>
                <a:close/>
              </a:path>
            </a:pathLst>
          </a:custGeom>
          <a:blipFill>
            <a:blip r:embed="rId9"/>
            <a:stretch>
              <a:fillRect b="-2958"/>
            </a:stretch>
          </a:blipFill>
        </p:spPr>
      </p:sp>
      <p:sp>
        <p:nvSpPr>
          <p:cNvPr id="9" name="Freeform 9"/>
          <p:cNvSpPr/>
          <p:nvPr/>
        </p:nvSpPr>
        <p:spPr>
          <a:xfrm>
            <a:off x="8958377" y="3211910"/>
            <a:ext cx="2047931" cy="3909680"/>
          </a:xfrm>
          <a:custGeom>
            <a:avLst/>
            <a:gdLst/>
            <a:ahLst/>
            <a:cxnLst/>
            <a:rect l="l" t="t" r="r" b="b"/>
            <a:pathLst>
              <a:path w="2047931" h="3909680">
                <a:moveTo>
                  <a:pt x="0" y="0"/>
                </a:moveTo>
                <a:lnTo>
                  <a:pt x="2047930" y="0"/>
                </a:lnTo>
                <a:lnTo>
                  <a:pt x="2047930" y="3909680"/>
                </a:lnTo>
                <a:lnTo>
                  <a:pt x="0" y="3909680"/>
                </a:lnTo>
                <a:lnTo>
                  <a:pt x="0" y="0"/>
                </a:lnTo>
                <a:close/>
              </a:path>
            </a:pathLst>
          </a:custGeom>
          <a:blipFill>
            <a:blip r:embed="rId10"/>
            <a:stretch>
              <a:fillRect l="-2077" t="-332" b="-15590"/>
            </a:stretch>
          </a:blipFill>
        </p:spPr>
      </p:sp>
      <p:sp>
        <p:nvSpPr>
          <p:cNvPr id="10" name="Freeform 10"/>
          <p:cNvSpPr/>
          <p:nvPr/>
        </p:nvSpPr>
        <p:spPr>
          <a:xfrm>
            <a:off x="6678873" y="3211910"/>
            <a:ext cx="1969503" cy="3863180"/>
          </a:xfrm>
          <a:custGeom>
            <a:avLst/>
            <a:gdLst/>
            <a:ahLst/>
            <a:cxnLst/>
            <a:rect l="l" t="t" r="r" b="b"/>
            <a:pathLst>
              <a:path w="1969503" h="3863180">
                <a:moveTo>
                  <a:pt x="0" y="0"/>
                </a:moveTo>
                <a:lnTo>
                  <a:pt x="1969503" y="0"/>
                </a:lnTo>
                <a:lnTo>
                  <a:pt x="1969503" y="3863180"/>
                </a:lnTo>
                <a:lnTo>
                  <a:pt x="0" y="3863180"/>
                </a:lnTo>
                <a:lnTo>
                  <a:pt x="0" y="0"/>
                </a:lnTo>
                <a:close/>
              </a:path>
            </a:pathLst>
          </a:custGeom>
          <a:blipFill>
            <a:blip r:embed="rId11"/>
            <a:stretch>
              <a:fillRect b="-10528"/>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rot="-3634062">
            <a:off x="21644529" y="-5615746"/>
            <a:ext cx="10793046" cy="15539726"/>
          </a:xfrm>
          <a:custGeom>
            <a:avLst/>
            <a:gdLst/>
            <a:ahLst/>
            <a:cxnLst/>
            <a:rect l="l" t="t" r="r" b="b"/>
            <a:pathLst>
              <a:path w="10793046" h="15539726">
                <a:moveTo>
                  <a:pt x="0" y="0"/>
                </a:moveTo>
                <a:lnTo>
                  <a:pt x="10793046" y="0"/>
                </a:lnTo>
                <a:lnTo>
                  <a:pt x="10793046" y="15539726"/>
                </a:lnTo>
                <a:lnTo>
                  <a:pt x="0" y="15539726"/>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sp>
      <p:sp>
        <p:nvSpPr>
          <p:cNvPr id="3" name="Freeform 3"/>
          <p:cNvSpPr/>
          <p:nvPr/>
        </p:nvSpPr>
        <p:spPr>
          <a:xfrm rot="-1574011">
            <a:off x="-797154" y="7044140"/>
            <a:ext cx="5318158" cy="7256156"/>
          </a:xfrm>
          <a:custGeom>
            <a:avLst/>
            <a:gdLst/>
            <a:ahLst/>
            <a:cxnLst/>
            <a:rect l="l" t="t" r="r" b="b"/>
            <a:pathLst>
              <a:path w="5318158" h="7256156">
                <a:moveTo>
                  <a:pt x="0" y="0"/>
                </a:moveTo>
                <a:lnTo>
                  <a:pt x="5318158" y="0"/>
                </a:lnTo>
                <a:lnTo>
                  <a:pt x="5318158" y="7256156"/>
                </a:lnTo>
                <a:lnTo>
                  <a:pt x="0" y="7256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1926" y="875981"/>
            <a:ext cx="8305411" cy="1278135"/>
          </a:xfrm>
          <a:prstGeom prst="rect">
            <a:avLst/>
          </a:prstGeom>
        </p:spPr>
        <p:txBody>
          <a:bodyPr lIns="0" tIns="0" rIns="0" bIns="0" rtlCol="0" anchor="t">
            <a:spAutoFit/>
          </a:bodyPr>
          <a:lstStyle/>
          <a:p>
            <a:pPr marL="0" lvl="0" indent="0">
              <a:lnSpc>
                <a:spcPts val="10401"/>
              </a:lnSpc>
              <a:spcBef>
                <a:spcPct val="0"/>
              </a:spcBef>
            </a:pPr>
            <a:r>
              <a:rPr lang="en-US" sz="7429">
                <a:solidFill>
                  <a:srgbClr val="FFFFFF"/>
                </a:solidFill>
                <a:latin typeface="Cocomat Pro Bold"/>
              </a:rPr>
              <a:t>APP SCREEN</a:t>
            </a:r>
          </a:p>
        </p:txBody>
      </p:sp>
      <p:sp>
        <p:nvSpPr>
          <p:cNvPr id="5" name="Freeform 5"/>
          <p:cNvSpPr/>
          <p:nvPr/>
        </p:nvSpPr>
        <p:spPr>
          <a:xfrm rot="-1574011">
            <a:off x="5469149" y="-6276041"/>
            <a:ext cx="5318158" cy="7256156"/>
          </a:xfrm>
          <a:custGeom>
            <a:avLst/>
            <a:gdLst/>
            <a:ahLst/>
            <a:cxnLst/>
            <a:rect l="l" t="t" r="r" b="b"/>
            <a:pathLst>
              <a:path w="5318158" h="7256156">
                <a:moveTo>
                  <a:pt x="0" y="0"/>
                </a:moveTo>
                <a:lnTo>
                  <a:pt x="5318158" y="0"/>
                </a:lnTo>
                <a:lnTo>
                  <a:pt x="5318158" y="7256156"/>
                </a:lnTo>
                <a:lnTo>
                  <a:pt x="0" y="7256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804428" y="4545028"/>
            <a:ext cx="4282284" cy="5943514"/>
          </a:xfrm>
          <a:custGeom>
            <a:avLst/>
            <a:gdLst/>
            <a:ahLst/>
            <a:cxnLst/>
            <a:rect l="l" t="t" r="r" b="b"/>
            <a:pathLst>
              <a:path w="4282284" h="5943514">
                <a:moveTo>
                  <a:pt x="0" y="0"/>
                </a:moveTo>
                <a:lnTo>
                  <a:pt x="4282283" y="0"/>
                </a:lnTo>
                <a:lnTo>
                  <a:pt x="4282283" y="5943514"/>
                </a:lnTo>
                <a:lnTo>
                  <a:pt x="0" y="59435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6754090" y="2631309"/>
            <a:ext cx="1623386" cy="3519536"/>
          </a:xfrm>
          <a:custGeom>
            <a:avLst/>
            <a:gdLst/>
            <a:ahLst/>
            <a:cxnLst/>
            <a:rect l="l" t="t" r="r" b="b"/>
            <a:pathLst>
              <a:path w="1623386" h="3519536">
                <a:moveTo>
                  <a:pt x="0" y="0"/>
                </a:moveTo>
                <a:lnTo>
                  <a:pt x="1623386" y="0"/>
                </a:lnTo>
                <a:lnTo>
                  <a:pt x="1623386" y="3519536"/>
                </a:lnTo>
                <a:lnTo>
                  <a:pt x="0" y="3519536"/>
                </a:lnTo>
                <a:lnTo>
                  <a:pt x="0" y="0"/>
                </a:lnTo>
                <a:close/>
              </a:path>
            </a:pathLst>
          </a:custGeom>
          <a:blipFill>
            <a:blip r:embed="rId8"/>
            <a:stretch>
              <a:fillRect/>
            </a:stretch>
          </a:blipFill>
        </p:spPr>
      </p:sp>
      <p:sp>
        <p:nvSpPr>
          <p:cNvPr id="8" name="Freeform 8"/>
          <p:cNvSpPr/>
          <p:nvPr/>
        </p:nvSpPr>
        <p:spPr>
          <a:xfrm>
            <a:off x="8615601" y="2550395"/>
            <a:ext cx="1623386" cy="3519536"/>
          </a:xfrm>
          <a:custGeom>
            <a:avLst/>
            <a:gdLst/>
            <a:ahLst/>
            <a:cxnLst/>
            <a:rect l="l" t="t" r="r" b="b"/>
            <a:pathLst>
              <a:path w="1623386" h="3519536">
                <a:moveTo>
                  <a:pt x="0" y="0"/>
                </a:moveTo>
                <a:lnTo>
                  <a:pt x="1623385" y="0"/>
                </a:lnTo>
                <a:lnTo>
                  <a:pt x="1623385" y="3519535"/>
                </a:lnTo>
                <a:lnTo>
                  <a:pt x="0" y="3519535"/>
                </a:lnTo>
                <a:lnTo>
                  <a:pt x="0" y="0"/>
                </a:lnTo>
                <a:close/>
              </a:path>
            </a:pathLst>
          </a:custGeom>
          <a:blipFill>
            <a:blip r:embed="rId9"/>
            <a:stretch>
              <a:fillRect/>
            </a:stretch>
          </a:blipFill>
        </p:spPr>
      </p:sp>
      <p:sp>
        <p:nvSpPr>
          <p:cNvPr id="9" name="Freeform 9"/>
          <p:cNvSpPr/>
          <p:nvPr/>
        </p:nvSpPr>
        <p:spPr>
          <a:xfrm>
            <a:off x="4887348" y="2590852"/>
            <a:ext cx="1628617" cy="3519536"/>
          </a:xfrm>
          <a:custGeom>
            <a:avLst/>
            <a:gdLst/>
            <a:ahLst/>
            <a:cxnLst/>
            <a:rect l="l" t="t" r="r" b="b"/>
            <a:pathLst>
              <a:path w="1628617" h="3519536">
                <a:moveTo>
                  <a:pt x="0" y="0"/>
                </a:moveTo>
                <a:lnTo>
                  <a:pt x="1628617" y="0"/>
                </a:lnTo>
                <a:lnTo>
                  <a:pt x="1628617" y="3519535"/>
                </a:lnTo>
                <a:lnTo>
                  <a:pt x="0" y="3519535"/>
                </a:lnTo>
                <a:lnTo>
                  <a:pt x="0" y="0"/>
                </a:lnTo>
                <a:close/>
              </a:path>
            </a:pathLst>
          </a:custGeom>
          <a:blipFill>
            <a:blip r:embed="rId10"/>
            <a:stretch>
              <a:fillRect/>
            </a:stretch>
          </a:blipFill>
        </p:spPr>
      </p:sp>
      <p:sp>
        <p:nvSpPr>
          <p:cNvPr id="10" name="Freeform 10"/>
          <p:cNvSpPr/>
          <p:nvPr/>
        </p:nvSpPr>
        <p:spPr>
          <a:xfrm>
            <a:off x="2830556" y="2550395"/>
            <a:ext cx="1666059" cy="3600450"/>
          </a:xfrm>
          <a:custGeom>
            <a:avLst/>
            <a:gdLst/>
            <a:ahLst/>
            <a:cxnLst/>
            <a:rect l="l" t="t" r="r" b="b"/>
            <a:pathLst>
              <a:path w="1666059" h="3600450">
                <a:moveTo>
                  <a:pt x="0" y="0"/>
                </a:moveTo>
                <a:lnTo>
                  <a:pt x="1666059" y="0"/>
                </a:lnTo>
                <a:lnTo>
                  <a:pt x="1666059" y="3600450"/>
                </a:lnTo>
                <a:lnTo>
                  <a:pt x="0" y="3600450"/>
                </a:lnTo>
                <a:lnTo>
                  <a:pt x="0" y="0"/>
                </a:lnTo>
                <a:close/>
              </a:path>
            </a:pathLst>
          </a:custGeom>
          <a:blipFill>
            <a:blip r:embed="rId11"/>
            <a:stretch>
              <a:fillRect/>
            </a:stretch>
          </a:blipFill>
        </p:spPr>
      </p:sp>
      <p:sp>
        <p:nvSpPr>
          <p:cNvPr id="11" name="Freeform 11"/>
          <p:cNvSpPr/>
          <p:nvPr/>
        </p:nvSpPr>
        <p:spPr>
          <a:xfrm>
            <a:off x="10480235" y="2613391"/>
            <a:ext cx="1636908" cy="3537453"/>
          </a:xfrm>
          <a:custGeom>
            <a:avLst/>
            <a:gdLst/>
            <a:ahLst/>
            <a:cxnLst/>
            <a:rect l="l" t="t" r="r" b="b"/>
            <a:pathLst>
              <a:path w="1636908" h="3537453">
                <a:moveTo>
                  <a:pt x="0" y="0"/>
                </a:moveTo>
                <a:lnTo>
                  <a:pt x="1636909" y="0"/>
                </a:lnTo>
                <a:lnTo>
                  <a:pt x="1636909" y="3537454"/>
                </a:lnTo>
                <a:lnTo>
                  <a:pt x="0" y="3537454"/>
                </a:lnTo>
                <a:lnTo>
                  <a:pt x="0" y="0"/>
                </a:lnTo>
                <a:close/>
              </a:path>
            </a:pathLst>
          </a:custGeom>
          <a:blipFill>
            <a:blip r:embed="rId12"/>
            <a:stretch>
              <a:fillRect/>
            </a:stretch>
          </a:blipFill>
        </p:spPr>
      </p:sp>
      <p:sp>
        <p:nvSpPr>
          <p:cNvPr id="12" name="Freeform 12"/>
          <p:cNvSpPr/>
          <p:nvPr/>
        </p:nvSpPr>
        <p:spPr>
          <a:xfrm>
            <a:off x="8641475" y="6320504"/>
            <a:ext cx="1672319" cy="3613978"/>
          </a:xfrm>
          <a:custGeom>
            <a:avLst/>
            <a:gdLst/>
            <a:ahLst/>
            <a:cxnLst/>
            <a:rect l="l" t="t" r="r" b="b"/>
            <a:pathLst>
              <a:path w="1672319" h="3613978">
                <a:moveTo>
                  <a:pt x="0" y="0"/>
                </a:moveTo>
                <a:lnTo>
                  <a:pt x="1672320" y="0"/>
                </a:lnTo>
                <a:lnTo>
                  <a:pt x="1672320" y="3613978"/>
                </a:lnTo>
                <a:lnTo>
                  <a:pt x="0" y="3613978"/>
                </a:lnTo>
                <a:lnTo>
                  <a:pt x="0" y="0"/>
                </a:lnTo>
                <a:close/>
              </a:path>
            </a:pathLst>
          </a:custGeom>
          <a:blipFill>
            <a:blip r:embed="rId13"/>
            <a:stretch>
              <a:fillRect/>
            </a:stretch>
          </a:blipFill>
        </p:spPr>
      </p:sp>
      <p:sp>
        <p:nvSpPr>
          <p:cNvPr id="13" name="Freeform 13"/>
          <p:cNvSpPr/>
          <p:nvPr/>
        </p:nvSpPr>
        <p:spPr>
          <a:xfrm>
            <a:off x="10485245" y="6407854"/>
            <a:ext cx="1631899" cy="3526628"/>
          </a:xfrm>
          <a:custGeom>
            <a:avLst/>
            <a:gdLst/>
            <a:ahLst/>
            <a:cxnLst/>
            <a:rect l="l" t="t" r="r" b="b"/>
            <a:pathLst>
              <a:path w="1631899" h="3526628">
                <a:moveTo>
                  <a:pt x="0" y="0"/>
                </a:moveTo>
                <a:lnTo>
                  <a:pt x="1631899" y="0"/>
                </a:lnTo>
                <a:lnTo>
                  <a:pt x="1631899" y="3526628"/>
                </a:lnTo>
                <a:lnTo>
                  <a:pt x="0" y="3526628"/>
                </a:lnTo>
                <a:lnTo>
                  <a:pt x="0" y="0"/>
                </a:lnTo>
                <a:close/>
              </a:path>
            </a:pathLst>
          </a:custGeom>
          <a:blipFill>
            <a:blip r:embed="rId14"/>
            <a:stretch>
              <a:fillRect/>
            </a:stretch>
          </a:blipFill>
        </p:spPr>
      </p:sp>
      <p:sp>
        <p:nvSpPr>
          <p:cNvPr id="14" name="Freeform 14"/>
          <p:cNvSpPr/>
          <p:nvPr/>
        </p:nvSpPr>
        <p:spPr>
          <a:xfrm>
            <a:off x="6835437" y="6320504"/>
            <a:ext cx="1631899" cy="3526628"/>
          </a:xfrm>
          <a:custGeom>
            <a:avLst/>
            <a:gdLst/>
            <a:ahLst/>
            <a:cxnLst/>
            <a:rect l="l" t="t" r="r" b="b"/>
            <a:pathLst>
              <a:path w="1631899" h="3526628">
                <a:moveTo>
                  <a:pt x="0" y="0"/>
                </a:moveTo>
                <a:lnTo>
                  <a:pt x="1631899" y="0"/>
                </a:lnTo>
                <a:lnTo>
                  <a:pt x="1631899" y="3526628"/>
                </a:lnTo>
                <a:lnTo>
                  <a:pt x="0" y="3526628"/>
                </a:lnTo>
                <a:lnTo>
                  <a:pt x="0" y="0"/>
                </a:lnTo>
                <a:close/>
              </a:path>
            </a:pathLst>
          </a:custGeom>
          <a:blipFill>
            <a:blip r:embed="rId15"/>
            <a:stretch>
              <a:fillRect/>
            </a:stretch>
          </a:blipFill>
        </p:spPr>
      </p:sp>
      <p:sp>
        <p:nvSpPr>
          <p:cNvPr id="15" name="Freeform 15"/>
          <p:cNvSpPr/>
          <p:nvPr/>
        </p:nvSpPr>
        <p:spPr>
          <a:xfrm>
            <a:off x="5059651" y="6320504"/>
            <a:ext cx="1631899" cy="3526628"/>
          </a:xfrm>
          <a:custGeom>
            <a:avLst/>
            <a:gdLst/>
            <a:ahLst/>
            <a:cxnLst/>
            <a:rect l="l" t="t" r="r" b="b"/>
            <a:pathLst>
              <a:path w="1631899" h="3526628">
                <a:moveTo>
                  <a:pt x="0" y="0"/>
                </a:moveTo>
                <a:lnTo>
                  <a:pt x="1631900" y="0"/>
                </a:lnTo>
                <a:lnTo>
                  <a:pt x="1631900" y="3526628"/>
                </a:lnTo>
                <a:lnTo>
                  <a:pt x="0" y="3526628"/>
                </a:lnTo>
                <a:lnTo>
                  <a:pt x="0" y="0"/>
                </a:lnTo>
                <a:close/>
              </a:path>
            </a:pathLst>
          </a:custGeom>
          <a:blipFill>
            <a:blip r:embed="rId1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410054" y="5360341"/>
            <a:ext cx="26898280" cy="8460732"/>
          </a:xfrm>
          <a:custGeom>
            <a:avLst/>
            <a:gdLst/>
            <a:ahLst/>
            <a:cxnLst/>
            <a:rect l="l" t="t" r="r" b="b"/>
            <a:pathLst>
              <a:path w="26898280" h="8460732">
                <a:moveTo>
                  <a:pt x="0" y="0"/>
                </a:moveTo>
                <a:lnTo>
                  <a:pt x="26898280" y="0"/>
                </a:lnTo>
                <a:lnTo>
                  <a:pt x="26898280" y="8460731"/>
                </a:lnTo>
                <a:lnTo>
                  <a:pt x="0" y="8460731"/>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3" name="Freeform 3"/>
          <p:cNvSpPr/>
          <p:nvPr/>
        </p:nvSpPr>
        <p:spPr>
          <a:xfrm>
            <a:off x="550037" y="4946989"/>
            <a:ext cx="5053299" cy="5340011"/>
          </a:xfrm>
          <a:custGeom>
            <a:avLst/>
            <a:gdLst/>
            <a:ahLst/>
            <a:cxnLst/>
            <a:rect l="l" t="t" r="r" b="b"/>
            <a:pathLst>
              <a:path w="5053299" h="5340011">
                <a:moveTo>
                  <a:pt x="0" y="0"/>
                </a:moveTo>
                <a:lnTo>
                  <a:pt x="5053299" y="0"/>
                </a:lnTo>
                <a:lnTo>
                  <a:pt x="5053299" y="5340011"/>
                </a:lnTo>
                <a:lnTo>
                  <a:pt x="0" y="53400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663494" y="895350"/>
            <a:ext cx="9661529" cy="1097499"/>
          </a:xfrm>
          <a:prstGeom prst="rect">
            <a:avLst/>
          </a:prstGeom>
        </p:spPr>
        <p:txBody>
          <a:bodyPr lIns="0" tIns="0" rIns="0" bIns="0" rtlCol="0" anchor="t">
            <a:spAutoFit/>
          </a:bodyPr>
          <a:lstStyle/>
          <a:p>
            <a:pPr marL="0" lvl="0" indent="0">
              <a:lnSpc>
                <a:spcPts val="8933"/>
              </a:lnSpc>
              <a:spcBef>
                <a:spcPct val="0"/>
              </a:spcBef>
            </a:pPr>
            <a:r>
              <a:rPr lang="en-US" sz="6381">
                <a:solidFill>
                  <a:srgbClr val="45467E"/>
                </a:solidFill>
                <a:latin typeface="Cocomat Pro Heavy"/>
              </a:rPr>
              <a:t>FUTURE PLANS</a:t>
            </a:r>
          </a:p>
        </p:txBody>
      </p:sp>
      <p:sp>
        <p:nvSpPr>
          <p:cNvPr id="5" name="TextBox 5"/>
          <p:cNvSpPr txBox="1"/>
          <p:nvPr/>
        </p:nvSpPr>
        <p:spPr>
          <a:xfrm>
            <a:off x="5603336" y="2662097"/>
            <a:ext cx="9938147" cy="3658870"/>
          </a:xfrm>
          <a:prstGeom prst="rect">
            <a:avLst/>
          </a:prstGeom>
        </p:spPr>
        <p:txBody>
          <a:bodyPr lIns="0" tIns="0" rIns="0" bIns="0" rtlCol="0" anchor="t">
            <a:spAutoFit/>
          </a:bodyPr>
          <a:lstStyle/>
          <a:p>
            <a:pPr marL="1122679" lvl="1" indent="-561340" algn="ctr">
              <a:lnSpc>
                <a:spcPts val="7279"/>
              </a:lnSpc>
              <a:buFont typeface="Arial"/>
              <a:buChar char="•"/>
            </a:pPr>
            <a:r>
              <a:rPr lang="en-US" sz="5199">
                <a:solidFill>
                  <a:srgbClr val="45467E"/>
                </a:solidFill>
                <a:latin typeface="Canva Sans Bold"/>
              </a:rPr>
              <a:t>More Languages</a:t>
            </a:r>
          </a:p>
          <a:p>
            <a:pPr marL="1122679" lvl="1" indent="-561340" algn="ctr">
              <a:lnSpc>
                <a:spcPts val="7279"/>
              </a:lnSpc>
              <a:buFont typeface="Arial"/>
              <a:buChar char="•"/>
            </a:pPr>
            <a:r>
              <a:rPr lang="en-US" sz="5199">
                <a:solidFill>
                  <a:srgbClr val="45467E"/>
                </a:solidFill>
                <a:latin typeface="Canva Sans Bold"/>
              </a:rPr>
              <a:t>Integration with Dentist</a:t>
            </a:r>
          </a:p>
          <a:p>
            <a:pPr marL="1122679" lvl="1" indent="-561340" algn="ctr">
              <a:lnSpc>
                <a:spcPts val="7279"/>
              </a:lnSpc>
              <a:buFont typeface="Arial"/>
              <a:buChar char="•"/>
            </a:pPr>
            <a:r>
              <a:rPr lang="en-US" sz="5199">
                <a:solidFill>
                  <a:srgbClr val="45467E"/>
                </a:solidFill>
                <a:latin typeface="Canva Sans Bold"/>
              </a:rPr>
              <a:t>Feedback and User Surveys</a:t>
            </a:r>
          </a:p>
          <a:p>
            <a:pPr marL="1122679" lvl="1" indent="-561340" algn="ctr">
              <a:lnSpc>
                <a:spcPts val="7279"/>
              </a:lnSpc>
              <a:buFont typeface="Arial"/>
              <a:buChar char="•"/>
            </a:pPr>
            <a:r>
              <a:rPr lang="en-US" sz="5199">
                <a:solidFill>
                  <a:srgbClr val="45467E"/>
                </a:solidFill>
                <a:latin typeface="Canva Sans Bold"/>
              </a:rPr>
              <a:t>Community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114</Words>
  <Application>Microsoft Macintosh PowerPoint</Application>
  <PresentationFormat>Custom</PresentationFormat>
  <Paragraphs>34</Paragraphs>
  <Slides>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Calibri</vt:lpstr>
      <vt:lpstr>Montserrat Bold</vt:lpstr>
      <vt:lpstr>Arimo Bold</vt:lpstr>
      <vt:lpstr>Agrandir Tight Bold</vt:lpstr>
      <vt:lpstr>Canva Sans Bold</vt:lpstr>
      <vt:lpstr>Arial</vt:lpstr>
      <vt:lpstr>Agrandir Tight Ultra-Bold</vt:lpstr>
      <vt:lpstr>Cocomat Pro Heavy</vt:lpstr>
      <vt:lpstr>Cocomat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DentaJot</dc:title>
  <cp:lastModifiedBy>حصه صلاح الملحم</cp:lastModifiedBy>
  <cp:revision>2</cp:revision>
  <dcterms:created xsi:type="dcterms:W3CDTF">2006-08-16T00:00:00Z</dcterms:created>
  <dcterms:modified xsi:type="dcterms:W3CDTF">2023-09-13T10:41:40Z</dcterms:modified>
  <dc:identifier>DAFuO8NdnHA</dc:identifier>
</cp:coreProperties>
</file>